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91" r:id="rId30"/>
    <p:sldId id="285" r:id="rId31"/>
    <p:sldId id="292" r:id="rId32"/>
    <p:sldId id="293" r:id="rId33"/>
    <p:sldId id="294" r:id="rId34"/>
    <p:sldId id="295" r:id="rId35"/>
    <p:sldId id="296" r:id="rId36"/>
    <p:sldId id="297" r:id="rId37"/>
    <p:sldId id="298" r:id="rId38"/>
    <p:sldId id="286" r:id="rId39"/>
    <p:sldId id="287" r:id="rId40"/>
    <p:sldId id="288" r:id="rId41"/>
    <p:sldId id="289" r:id="rId42"/>
    <p:sldId id="29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09" autoAdjust="0"/>
    <p:restoredTop sz="94660"/>
  </p:normalViewPr>
  <p:slideViewPr>
    <p:cSldViewPr snapToGrid="0">
      <p:cViewPr varScale="1">
        <p:scale>
          <a:sx n="73" d="100"/>
          <a:sy n="73" d="100"/>
        </p:scale>
        <p:origin x="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857ACC-A801-45E2-8D4E-32344FFCDA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A90AFBA9-BE4B-4955-A9CA-D29B9E1E5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FCFE4271-078C-438D-ACBD-8B8C6CE37A16}"/>
              </a:ext>
            </a:extLst>
          </p:cNvPr>
          <p:cNvSpPr>
            <a:spLocks noGrp="1"/>
          </p:cNvSpPr>
          <p:nvPr>
            <p:ph type="dt" sz="half" idx="10"/>
          </p:nvPr>
        </p:nvSpPr>
        <p:spPr/>
        <p:txBody>
          <a:bodyPr/>
          <a:lstStyle/>
          <a:p>
            <a:fld id="{D132D0F8-FF95-46FB-973E-424A11A7F650}" type="datetimeFigureOut">
              <a:rPr lang="en-IN" smtClean="0"/>
              <a:t>05-05-2022</a:t>
            </a:fld>
            <a:endParaRPr lang="en-IN"/>
          </a:p>
        </p:txBody>
      </p:sp>
      <p:sp>
        <p:nvSpPr>
          <p:cNvPr id="5" name="Footer Placeholder 4">
            <a:extLst>
              <a:ext uri="{FF2B5EF4-FFF2-40B4-BE49-F238E27FC236}">
                <a16:creationId xmlns="" xmlns:a16="http://schemas.microsoft.com/office/drawing/2014/main" id="{978B33E3-2CF7-40F9-BA06-30C0285978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68E7F856-0CE2-4A4C-8DDF-B5C2BDE94D9D}"/>
              </a:ext>
            </a:extLst>
          </p:cNvPr>
          <p:cNvSpPr>
            <a:spLocks noGrp="1"/>
          </p:cNvSpPr>
          <p:nvPr>
            <p:ph type="sldNum" sz="quarter" idx="12"/>
          </p:nvPr>
        </p:nvSpPr>
        <p:spPr/>
        <p:txBody>
          <a:bodyPr/>
          <a:lstStyle/>
          <a:p>
            <a:fld id="{33B62D96-16FE-4EA7-8113-92612DA00BA6}" type="slidenum">
              <a:rPr lang="en-IN" smtClean="0"/>
              <a:t>‹#›</a:t>
            </a:fld>
            <a:endParaRPr lang="en-IN"/>
          </a:p>
        </p:txBody>
      </p:sp>
    </p:spTree>
    <p:extLst>
      <p:ext uri="{BB962C8B-B14F-4D97-AF65-F5344CB8AC3E}">
        <p14:creationId xmlns:p14="http://schemas.microsoft.com/office/powerpoint/2010/main" val="212268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298614-1A53-457B-B7B3-61AF2BDFE66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1119A8EE-8CC5-4C3B-8953-AAEEA4C36D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C49BE8BD-ABF6-4797-96AE-98F9FDD99893}"/>
              </a:ext>
            </a:extLst>
          </p:cNvPr>
          <p:cNvSpPr>
            <a:spLocks noGrp="1"/>
          </p:cNvSpPr>
          <p:nvPr>
            <p:ph type="dt" sz="half" idx="10"/>
          </p:nvPr>
        </p:nvSpPr>
        <p:spPr/>
        <p:txBody>
          <a:bodyPr/>
          <a:lstStyle/>
          <a:p>
            <a:fld id="{D132D0F8-FF95-46FB-973E-424A11A7F650}" type="datetimeFigureOut">
              <a:rPr lang="en-IN" smtClean="0"/>
              <a:t>05-05-2022</a:t>
            </a:fld>
            <a:endParaRPr lang="en-IN"/>
          </a:p>
        </p:txBody>
      </p:sp>
      <p:sp>
        <p:nvSpPr>
          <p:cNvPr id="5" name="Footer Placeholder 4">
            <a:extLst>
              <a:ext uri="{FF2B5EF4-FFF2-40B4-BE49-F238E27FC236}">
                <a16:creationId xmlns="" xmlns:a16="http://schemas.microsoft.com/office/drawing/2014/main" id="{62F58285-189C-49E1-A73F-66457DA7DB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B0CE165F-A2B1-4BE8-A53C-3A8AACB76788}"/>
              </a:ext>
            </a:extLst>
          </p:cNvPr>
          <p:cNvSpPr>
            <a:spLocks noGrp="1"/>
          </p:cNvSpPr>
          <p:nvPr>
            <p:ph type="sldNum" sz="quarter" idx="12"/>
          </p:nvPr>
        </p:nvSpPr>
        <p:spPr/>
        <p:txBody>
          <a:bodyPr/>
          <a:lstStyle/>
          <a:p>
            <a:fld id="{33B62D96-16FE-4EA7-8113-92612DA00BA6}" type="slidenum">
              <a:rPr lang="en-IN" smtClean="0"/>
              <a:t>‹#›</a:t>
            </a:fld>
            <a:endParaRPr lang="en-IN"/>
          </a:p>
        </p:txBody>
      </p:sp>
    </p:spTree>
    <p:extLst>
      <p:ext uri="{BB962C8B-B14F-4D97-AF65-F5344CB8AC3E}">
        <p14:creationId xmlns:p14="http://schemas.microsoft.com/office/powerpoint/2010/main" val="23018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18788E9-737E-44A5-BD9F-E37736785B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70D02222-4B7B-43D7-92FC-A842F3658A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C9E1EA5-A0BD-4B28-9A01-05AF7B569242}"/>
              </a:ext>
            </a:extLst>
          </p:cNvPr>
          <p:cNvSpPr>
            <a:spLocks noGrp="1"/>
          </p:cNvSpPr>
          <p:nvPr>
            <p:ph type="dt" sz="half" idx="10"/>
          </p:nvPr>
        </p:nvSpPr>
        <p:spPr/>
        <p:txBody>
          <a:bodyPr/>
          <a:lstStyle/>
          <a:p>
            <a:fld id="{D132D0F8-FF95-46FB-973E-424A11A7F650}" type="datetimeFigureOut">
              <a:rPr lang="en-IN" smtClean="0"/>
              <a:t>05-05-2022</a:t>
            </a:fld>
            <a:endParaRPr lang="en-IN"/>
          </a:p>
        </p:txBody>
      </p:sp>
      <p:sp>
        <p:nvSpPr>
          <p:cNvPr id="5" name="Footer Placeholder 4">
            <a:extLst>
              <a:ext uri="{FF2B5EF4-FFF2-40B4-BE49-F238E27FC236}">
                <a16:creationId xmlns="" xmlns:a16="http://schemas.microsoft.com/office/drawing/2014/main" id="{A6267297-D51D-4D08-AC0A-F5D4968E44F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09F864E8-EDD1-4F2D-B2DD-85B188835C73}"/>
              </a:ext>
            </a:extLst>
          </p:cNvPr>
          <p:cNvSpPr>
            <a:spLocks noGrp="1"/>
          </p:cNvSpPr>
          <p:nvPr>
            <p:ph type="sldNum" sz="quarter" idx="12"/>
          </p:nvPr>
        </p:nvSpPr>
        <p:spPr/>
        <p:txBody>
          <a:bodyPr/>
          <a:lstStyle/>
          <a:p>
            <a:fld id="{33B62D96-16FE-4EA7-8113-92612DA00BA6}" type="slidenum">
              <a:rPr lang="en-IN" smtClean="0"/>
              <a:t>‹#›</a:t>
            </a:fld>
            <a:endParaRPr lang="en-IN"/>
          </a:p>
        </p:txBody>
      </p:sp>
    </p:spTree>
    <p:extLst>
      <p:ext uri="{BB962C8B-B14F-4D97-AF65-F5344CB8AC3E}">
        <p14:creationId xmlns:p14="http://schemas.microsoft.com/office/powerpoint/2010/main" val="317767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31E553-E214-4A7C-ABDB-EBC7AE6A0FE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9182B12B-EFE7-49EF-82F4-CF001A8B6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5A67FD4-286C-437B-9F49-3093209C3A04}"/>
              </a:ext>
            </a:extLst>
          </p:cNvPr>
          <p:cNvSpPr>
            <a:spLocks noGrp="1"/>
          </p:cNvSpPr>
          <p:nvPr>
            <p:ph type="dt" sz="half" idx="10"/>
          </p:nvPr>
        </p:nvSpPr>
        <p:spPr/>
        <p:txBody>
          <a:bodyPr/>
          <a:lstStyle/>
          <a:p>
            <a:fld id="{D132D0F8-FF95-46FB-973E-424A11A7F650}" type="datetimeFigureOut">
              <a:rPr lang="en-IN" smtClean="0"/>
              <a:t>05-05-2022</a:t>
            </a:fld>
            <a:endParaRPr lang="en-IN"/>
          </a:p>
        </p:txBody>
      </p:sp>
      <p:sp>
        <p:nvSpPr>
          <p:cNvPr id="5" name="Footer Placeholder 4">
            <a:extLst>
              <a:ext uri="{FF2B5EF4-FFF2-40B4-BE49-F238E27FC236}">
                <a16:creationId xmlns="" xmlns:a16="http://schemas.microsoft.com/office/drawing/2014/main" id="{3A0C57E6-E0CD-4949-B08E-292470D850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F6CC3966-FD77-4CFA-9485-797C5EB1D671}"/>
              </a:ext>
            </a:extLst>
          </p:cNvPr>
          <p:cNvSpPr>
            <a:spLocks noGrp="1"/>
          </p:cNvSpPr>
          <p:nvPr>
            <p:ph type="sldNum" sz="quarter" idx="12"/>
          </p:nvPr>
        </p:nvSpPr>
        <p:spPr/>
        <p:txBody>
          <a:bodyPr/>
          <a:lstStyle/>
          <a:p>
            <a:fld id="{33B62D96-16FE-4EA7-8113-92612DA00BA6}" type="slidenum">
              <a:rPr lang="en-IN" smtClean="0"/>
              <a:t>‹#›</a:t>
            </a:fld>
            <a:endParaRPr lang="en-IN"/>
          </a:p>
        </p:txBody>
      </p:sp>
    </p:spTree>
    <p:extLst>
      <p:ext uri="{BB962C8B-B14F-4D97-AF65-F5344CB8AC3E}">
        <p14:creationId xmlns:p14="http://schemas.microsoft.com/office/powerpoint/2010/main" val="136501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6D23CA-7F95-46B0-8876-87AFAB40D5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96D87F2-AB0A-43A1-B9DC-980D965DED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237A3A4-C44D-445D-A671-8BA3CA2F9753}"/>
              </a:ext>
            </a:extLst>
          </p:cNvPr>
          <p:cNvSpPr>
            <a:spLocks noGrp="1"/>
          </p:cNvSpPr>
          <p:nvPr>
            <p:ph type="dt" sz="half" idx="10"/>
          </p:nvPr>
        </p:nvSpPr>
        <p:spPr/>
        <p:txBody>
          <a:bodyPr/>
          <a:lstStyle/>
          <a:p>
            <a:fld id="{D132D0F8-FF95-46FB-973E-424A11A7F650}" type="datetimeFigureOut">
              <a:rPr lang="en-IN" smtClean="0"/>
              <a:t>05-05-2022</a:t>
            </a:fld>
            <a:endParaRPr lang="en-IN"/>
          </a:p>
        </p:txBody>
      </p:sp>
      <p:sp>
        <p:nvSpPr>
          <p:cNvPr id="5" name="Footer Placeholder 4">
            <a:extLst>
              <a:ext uri="{FF2B5EF4-FFF2-40B4-BE49-F238E27FC236}">
                <a16:creationId xmlns="" xmlns:a16="http://schemas.microsoft.com/office/drawing/2014/main" id="{61D0A871-C133-4D5E-975B-997CAA87B4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E71D098E-F7EA-4CC3-9151-64756B7B991B}"/>
              </a:ext>
            </a:extLst>
          </p:cNvPr>
          <p:cNvSpPr>
            <a:spLocks noGrp="1"/>
          </p:cNvSpPr>
          <p:nvPr>
            <p:ph type="sldNum" sz="quarter" idx="12"/>
          </p:nvPr>
        </p:nvSpPr>
        <p:spPr/>
        <p:txBody>
          <a:bodyPr/>
          <a:lstStyle/>
          <a:p>
            <a:fld id="{33B62D96-16FE-4EA7-8113-92612DA00BA6}" type="slidenum">
              <a:rPr lang="en-IN" smtClean="0"/>
              <a:t>‹#›</a:t>
            </a:fld>
            <a:endParaRPr lang="en-IN"/>
          </a:p>
        </p:txBody>
      </p:sp>
    </p:spTree>
    <p:extLst>
      <p:ext uri="{BB962C8B-B14F-4D97-AF65-F5344CB8AC3E}">
        <p14:creationId xmlns:p14="http://schemas.microsoft.com/office/powerpoint/2010/main" val="194799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28503-CDA2-4D89-A4B6-DBB1EDE80BC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0B1C283-4CB2-4EE5-8D71-BDA871EB7F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4DB95B43-39F7-46DD-8A8A-79901E3838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42B516FA-E895-4859-A145-DCC3D0A5FFDC}"/>
              </a:ext>
            </a:extLst>
          </p:cNvPr>
          <p:cNvSpPr>
            <a:spLocks noGrp="1"/>
          </p:cNvSpPr>
          <p:nvPr>
            <p:ph type="dt" sz="half" idx="10"/>
          </p:nvPr>
        </p:nvSpPr>
        <p:spPr/>
        <p:txBody>
          <a:bodyPr/>
          <a:lstStyle/>
          <a:p>
            <a:fld id="{D132D0F8-FF95-46FB-973E-424A11A7F650}" type="datetimeFigureOut">
              <a:rPr lang="en-IN" smtClean="0"/>
              <a:t>05-05-2022</a:t>
            </a:fld>
            <a:endParaRPr lang="en-IN"/>
          </a:p>
        </p:txBody>
      </p:sp>
      <p:sp>
        <p:nvSpPr>
          <p:cNvPr id="6" name="Footer Placeholder 5">
            <a:extLst>
              <a:ext uri="{FF2B5EF4-FFF2-40B4-BE49-F238E27FC236}">
                <a16:creationId xmlns="" xmlns:a16="http://schemas.microsoft.com/office/drawing/2014/main" id="{C18CA62E-6FB4-45F8-9A61-42022D01089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F1DC029-F3E6-4836-BDA2-32DB95863D44}"/>
              </a:ext>
            </a:extLst>
          </p:cNvPr>
          <p:cNvSpPr>
            <a:spLocks noGrp="1"/>
          </p:cNvSpPr>
          <p:nvPr>
            <p:ph type="sldNum" sz="quarter" idx="12"/>
          </p:nvPr>
        </p:nvSpPr>
        <p:spPr/>
        <p:txBody>
          <a:bodyPr/>
          <a:lstStyle/>
          <a:p>
            <a:fld id="{33B62D96-16FE-4EA7-8113-92612DA00BA6}" type="slidenum">
              <a:rPr lang="en-IN" smtClean="0"/>
              <a:t>‹#›</a:t>
            </a:fld>
            <a:endParaRPr lang="en-IN"/>
          </a:p>
        </p:txBody>
      </p:sp>
    </p:spTree>
    <p:extLst>
      <p:ext uri="{BB962C8B-B14F-4D97-AF65-F5344CB8AC3E}">
        <p14:creationId xmlns:p14="http://schemas.microsoft.com/office/powerpoint/2010/main" val="133432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3071D7-5ECB-49FA-9010-A9C8CDD8263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5BEDDB83-98BF-40D0-8328-804090182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71BBF4B-FA0B-4390-B4FB-1562BC9F09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FEDE6DA6-DB44-4E4B-9A57-D3D1950928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E8DD1BA-4EDE-4EB7-B4EC-3392E17153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6B72AA7A-0C4D-49DE-B13D-3BEA4DEFA61E}"/>
              </a:ext>
            </a:extLst>
          </p:cNvPr>
          <p:cNvSpPr>
            <a:spLocks noGrp="1"/>
          </p:cNvSpPr>
          <p:nvPr>
            <p:ph type="dt" sz="half" idx="10"/>
          </p:nvPr>
        </p:nvSpPr>
        <p:spPr/>
        <p:txBody>
          <a:bodyPr/>
          <a:lstStyle/>
          <a:p>
            <a:fld id="{D132D0F8-FF95-46FB-973E-424A11A7F650}" type="datetimeFigureOut">
              <a:rPr lang="en-IN" smtClean="0"/>
              <a:t>05-05-2022</a:t>
            </a:fld>
            <a:endParaRPr lang="en-IN"/>
          </a:p>
        </p:txBody>
      </p:sp>
      <p:sp>
        <p:nvSpPr>
          <p:cNvPr id="8" name="Footer Placeholder 7">
            <a:extLst>
              <a:ext uri="{FF2B5EF4-FFF2-40B4-BE49-F238E27FC236}">
                <a16:creationId xmlns="" xmlns:a16="http://schemas.microsoft.com/office/drawing/2014/main" id="{014B9A3A-2500-4734-AEA1-08C4B3C9F71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7994CD08-2DF1-49A3-8083-7246DE9623AA}"/>
              </a:ext>
            </a:extLst>
          </p:cNvPr>
          <p:cNvSpPr>
            <a:spLocks noGrp="1"/>
          </p:cNvSpPr>
          <p:nvPr>
            <p:ph type="sldNum" sz="quarter" idx="12"/>
          </p:nvPr>
        </p:nvSpPr>
        <p:spPr/>
        <p:txBody>
          <a:bodyPr/>
          <a:lstStyle/>
          <a:p>
            <a:fld id="{33B62D96-16FE-4EA7-8113-92612DA00BA6}" type="slidenum">
              <a:rPr lang="en-IN" smtClean="0"/>
              <a:t>‹#›</a:t>
            </a:fld>
            <a:endParaRPr lang="en-IN"/>
          </a:p>
        </p:txBody>
      </p:sp>
    </p:spTree>
    <p:extLst>
      <p:ext uri="{BB962C8B-B14F-4D97-AF65-F5344CB8AC3E}">
        <p14:creationId xmlns:p14="http://schemas.microsoft.com/office/powerpoint/2010/main" val="212749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26B0A9-4BE1-4977-B556-C4090849300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B2C96C39-9208-4415-A96D-D1B6C819117D}"/>
              </a:ext>
            </a:extLst>
          </p:cNvPr>
          <p:cNvSpPr>
            <a:spLocks noGrp="1"/>
          </p:cNvSpPr>
          <p:nvPr>
            <p:ph type="dt" sz="half" idx="10"/>
          </p:nvPr>
        </p:nvSpPr>
        <p:spPr/>
        <p:txBody>
          <a:bodyPr/>
          <a:lstStyle/>
          <a:p>
            <a:fld id="{D132D0F8-FF95-46FB-973E-424A11A7F650}" type="datetimeFigureOut">
              <a:rPr lang="en-IN" smtClean="0"/>
              <a:t>05-05-2022</a:t>
            </a:fld>
            <a:endParaRPr lang="en-IN"/>
          </a:p>
        </p:txBody>
      </p:sp>
      <p:sp>
        <p:nvSpPr>
          <p:cNvPr id="4" name="Footer Placeholder 3">
            <a:extLst>
              <a:ext uri="{FF2B5EF4-FFF2-40B4-BE49-F238E27FC236}">
                <a16:creationId xmlns="" xmlns:a16="http://schemas.microsoft.com/office/drawing/2014/main" id="{0FC98E49-BFE2-4EC2-A5CB-B4BE83A338A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784463D8-63C6-4C20-A821-C293A93B11E4}"/>
              </a:ext>
            </a:extLst>
          </p:cNvPr>
          <p:cNvSpPr>
            <a:spLocks noGrp="1"/>
          </p:cNvSpPr>
          <p:nvPr>
            <p:ph type="sldNum" sz="quarter" idx="12"/>
          </p:nvPr>
        </p:nvSpPr>
        <p:spPr/>
        <p:txBody>
          <a:bodyPr/>
          <a:lstStyle/>
          <a:p>
            <a:fld id="{33B62D96-16FE-4EA7-8113-92612DA00BA6}" type="slidenum">
              <a:rPr lang="en-IN" smtClean="0"/>
              <a:t>‹#›</a:t>
            </a:fld>
            <a:endParaRPr lang="en-IN"/>
          </a:p>
        </p:txBody>
      </p:sp>
    </p:spTree>
    <p:extLst>
      <p:ext uri="{BB962C8B-B14F-4D97-AF65-F5344CB8AC3E}">
        <p14:creationId xmlns:p14="http://schemas.microsoft.com/office/powerpoint/2010/main" val="3262266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92C9D93-9E77-4AB8-A09D-22F14D91199F}"/>
              </a:ext>
            </a:extLst>
          </p:cNvPr>
          <p:cNvSpPr>
            <a:spLocks noGrp="1"/>
          </p:cNvSpPr>
          <p:nvPr>
            <p:ph type="dt" sz="half" idx="10"/>
          </p:nvPr>
        </p:nvSpPr>
        <p:spPr/>
        <p:txBody>
          <a:bodyPr/>
          <a:lstStyle/>
          <a:p>
            <a:fld id="{D132D0F8-FF95-46FB-973E-424A11A7F650}" type="datetimeFigureOut">
              <a:rPr lang="en-IN" smtClean="0"/>
              <a:t>05-05-2022</a:t>
            </a:fld>
            <a:endParaRPr lang="en-IN"/>
          </a:p>
        </p:txBody>
      </p:sp>
      <p:sp>
        <p:nvSpPr>
          <p:cNvPr id="3" name="Footer Placeholder 2">
            <a:extLst>
              <a:ext uri="{FF2B5EF4-FFF2-40B4-BE49-F238E27FC236}">
                <a16:creationId xmlns="" xmlns:a16="http://schemas.microsoft.com/office/drawing/2014/main" id="{5B8E578A-9F61-49B2-9B4F-4A81638AFFF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45A1A27F-3DD8-4B3F-B29D-BE32F78B083B}"/>
              </a:ext>
            </a:extLst>
          </p:cNvPr>
          <p:cNvSpPr>
            <a:spLocks noGrp="1"/>
          </p:cNvSpPr>
          <p:nvPr>
            <p:ph type="sldNum" sz="quarter" idx="12"/>
          </p:nvPr>
        </p:nvSpPr>
        <p:spPr/>
        <p:txBody>
          <a:bodyPr/>
          <a:lstStyle/>
          <a:p>
            <a:fld id="{33B62D96-16FE-4EA7-8113-92612DA00BA6}" type="slidenum">
              <a:rPr lang="en-IN" smtClean="0"/>
              <a:t>‹#›</a:t>
            </a:fld>
            <a:endParaRPr lang="en-IN"/>
          </a:p>
        </p:txBody>
      </p:sp>
    </p:spTree>
    <p:extLst>
      <p:ext uri="{BB962C8B-B14F-4D97-AF65-F5344CB8AC3E}">
        <p14:creationId xmlns:p14="http://schemas.microsoft.com/office/powerpoint/2010/main" val="180784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C00EA4-FC0C-49E9-9AF1-0BAD57549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999E197B-0CC5-445D-9133-E3DB729D04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E74B9650-FD5C-475C-839A-BC4E276A6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22B7DD2-D8DE-4B19-88F9-C11040FBE580}"/>
              </a:ext>
            </a:extLst>
          </p:cNvPr>
          <p:cNvSpPr>
            <a:spLocks noGrp="1"/>
          </p:cNvSpPr>
          <p:nvPr>
            <p:ph type="dt" sz="half" idx="10"/>
          </p:nvPr>
        </p:nvSpPr>
        <p:spPr/>
        <p:txBody>
          <a:bodyPr/>
          <a:lstStyle/>
          <a:p>
            <a:fld id="{D132D0F8-FF95-46FB-973E-424A11A7F650}" type="datetimeFigureOut">
              <a:rPr lang="en-IN" smtClean="0"/>
              <a:t>05-05-2022</a:t>
            </a:fld>
            <a:endParaRPr lang="en-IN"/>
          </a:p>
        </p:txBody>
      </p:sp>
      <p:sp>
        <p:nvSpPr>
          <p:cNvPr id="6" name="Footer Placeholder 5">
            <a:extLst>
              <a:ext uri="{FF2B5EF4-FFF2-40B4-BE49-F238E27FC236}">
                <a16:creationId xmlns="" xmlns:a16="http://schemas.microsoft.com/office/drawing/2014/main" id="{691047C3-35CA-4D93-8340-4E2BFA91526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E10C3DD2-2E93-46C4-BE95-A1D1D518E0A1}"/>
              </a:ext>
            </a:extLst>
          </p:cNvPr>
          <p:cNvSpPr>
            <a:spLocks noGrp="1"/>
          </p:cNvSpPr>
          <p:nvPr>
            <p:ph type="sldNum" sz="quarter" idx="12"/>
          </p:nvPr>
        </p:nvSpPr>
        <p:spPr/>
        <p:txBody>
          <a:bodyPr/>
          <a:lstStyle/>
          <a:p>
            <a:fld id="{33B62D96-16FE-4EA7-8113-92612DA00BA6}" type="slidenum">
              <a:rPr lang="en-IN" smtClean="0"/>
              <a:t>‹#›</a:t>
            </a:fld>
            <a:endParaRPr lang="en-IN"/>
          </a:p>
        </p:txBody>
      </p:sp>
    </p:spTree>
    <p:extLst>
      <p:ext uri="{BB962C8B-B14F-4D97-AF65-F5344CB8AC3E}">
        <p14:creationId xmlns:p14="http://schemas.microsoft.com/office/powerpoint/2010/main" val="1462240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85CF29-3307-4061-AD4E-B5C535734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12170E0A-AE75-495B-9196-78FD49E62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EF1BEB74-55B3-4791-9E33-4E5C955B7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80411CE-00CE-4B9F-9C9B-DCAA64E98823}"/>
              </a:ext>
            </a:extLst>
          </p:cNvPr>
          <p:cNvSpPr>
            <a:spLocks noGrp="1"/>
          </p:cNvSpPr>
          <p:nvPr>
            <p:ph type="dt" sz="half" idx="10"/>
          </p:nvPr>
        </p:nvSpPr>
        <p:spPr/>
        <p:txBody>
          <a:bodyPr/>
          <a:lstStyle/>
          <a:p>
            <a:fld id="{D132D0F8-FF95-46FB-973E-424A11A7F650}" type="datetimeFigureOut">
              <a:rPr lang="en-IN" smtClean="0"/>
              <a:t>05-05-2022</a:t>
            </a:fld>
            <a:endParaRPr lang="en-IN"/>
          </a:p>
        </p:txBody>
      </p:sp>
      <p:sp>
        <p:nvSpPr>
          <p:cNvPr id="6" name="Footer Placeholder 5">
            <a:extLst>
              <a:ext uri="{FF2B5EF4-FFF2-40B4-BE49-F238E27FC236}">
                <a16:creationId xmlns="" xmlns:a16="http://schemas.microsoft.com/office/drawing/2014/main" id="{2A90586A-E011-45B0-8007-767C55A871B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31FC5F4E-301D-475E-9236-08DD1FA9FF13}"/>
              </a:ext>
            </a:extLst>
          </p:cNvPr>
          <p:cNvSpPr>
            <a:spLocks noGrp="1"/>
          </p:cNvSpPr>
          <p:nvPr>
            <p:ph type="sldNum" sz="quarter" idx="12"/>
          </p:nvPr>
        </p:nvSpPr>
        <p:spPr/>
        <p:txBody>
          <a:bodyPr/>
          <a:lstStyle/>
          <a:p>
            <a:fld id="{33B62D96-16FE-4EA7-8113-92612DA00BA6}" type="slidenum">
              <a:rPr lang="en-IN" smtClean="0"/>
              <a:t>‹#›</a:t>
            </a:fld>
            <a:endParaRPr lang="en-IN"/>
          </a:p>
        </p:txBody>
      </p:sp>
    </p:spTree>
    <p:extLst>
      <p:ext uri="{BB962C8B-B14F-4D97-AF65-F5344CB8AC3E}">
        <p14:creationId xmlns:p14="http://schemas.microsoft.com/office/powerpoint/2010/main" val="344416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6D42D34-4027-4E03-B9BE-62AC525A4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5072290-4F64-4F82-B3A6-8C3D5A7AB7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6BB7277-3FC2-4C2A-A5F1-3F54B9D54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2D0F8-FF95-46FB-973E-424A11A7F650}" type="datetimeFigureOut">
              <a:rPr lang="en-IN" smtClean="0"/>
              <a:t>05-05-2022</a:t>
            </a:fld>
            <a:endParaRPr lang="en-IN"/>
          </a:p>
        </p:txBody>
      </p:sp>
      <p:sp>
        <p:nvSpPr>
          <p:cNvPr id="5" name="Footer Placeholder 4">
            <a:extLst>
              <a:ext uri="{FF2B5EF4-FFF2-40B4-BE49-F238E27FC236}">
                <a16:creationId xmlns="" xmlns:a16="http://schemas.microsoft.com/office/drawing/2014/main" id="{82870D73-EC58-4795-A68C-932AB8363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D1A0B4C9-2174-4DED-A015-645C9FDA3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62D96-16FE-4EA7-8113-92612DA00BA6}" type="slidenum">
              <a:rPr lang="en-IN" smtClean="0"/>
              <a:t>‹#›</a:t>
            </a:fld>
            <a:endParaRPr lang="en-IN"/>
          </a:p>
        </p:txBody>
      </p:sp>
    </p:spTree>
    <p:extLst>
      <p:ext uri="{BB962C8B-B14F-4D97-AF65-F5344CB8AC3E}">
        <p14:creationId xmlns:p14="http://schemas.microsoft.com/office/powerpoint/2010/main" val="4234168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6579E8-DCA2-4A6A-AF61-784677EA42F3}"/>
              </a:ext>
            </a:extLst>
          </p:cNvPr>
          <p:cNvSpPr>
            <a:spLocks noGrp="1"/>
          </p:cNvSpPr>
          <p:nvPr>
            <p:ph type="ctrTitle"/>
          </p:nvPr>
        </p:nvSpPr>
        <p:spPr>
          <a:xfrm>
            <a:off x="1176270" y="2042319"/>
            <a:ext cx="9144000" cy="2387600"/>
          </a:xfrm>
        </p:spPr>
        <p:txBody>
          <a:bodyPr>
            <a:normAutofit fontScale="90000"/>
          </a:bodyPr>
          <a:lstStyle/>
          <a:p>
            <a:r>
              <a:rPr lang="en-IN" b="1" dirty="0">
                <a:latin typeface="Times New Roman" panose="02020603050405020304" pitchFamily="18" charset="0"/>
                <a:cs typeface="Times New Roman" panose="02020603050405020304" pitchFamily="18" charset="0"/>
              </a:rPr>
              <a:t>UNIT - 2 </a:t>
            </a:r>
            <a:r>
              <a:rPr lang="en-IN" b="1" dirty="0" smtClean="0">
                <a:latin typeface="Times New Roman" panose="02020603050405020304" pitchFamily="18" charset="0"/>
                <a:cs typeface="Times New Roman" panose="02020603050405020304" pitchFamily="18" charset="0"/>
              </a:rPr>
              <a:t/>
            </a:r>
            <a:br>
              <a:rPr lang="en-IN" b="1" dirty="0" smtClean="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r>
              <a:rPr lang="en-IN" b="1" dirty="0" smtClean="0">
                <a:latin typeface="Times New Roman" panose="02020603050405020304" pitchFamily="18" charset="0"/>
                <a:cs typeface="Times New Roman" panose="02020603050405020304" pitchFamily="18" charset="0"/>
              </a:rPr>
              <a:t>RELATIONAL </a:t>
            </a:r>
            <a:r>
              <a:rPr lang="en-IN" b="1" dirty="0">
                <a:latin typeface="Times New Roman" panose="02020603050405020304" pitchFamily="18" charset="0"/>
                <a:cs typeface="Times New Roman" panose="02020603050405020304" pitchFamily="18" charset="0"/>
              </a:rPr>
              <a:t>ALGEBRA AND CALCULUS</a:t>
            </a:r>
          </a:p>
        </p:txBody>
      </p:sp>
      <p:sp>
        <p:nvSpPr>
          <p:cNvPr id="3" name="Subtitle 2">
            <a:extLst>
              <a:ext uri="{FF2B5EF4-FFF2-40B4-BE49-F238E27FC236}">
                <a16:creationId xmlns="" xmlns:a16="http://schemas.microsoft.com/office/drawing/2014/main" id="{F302A504-E96F-442A-A604-05E7A25D0CC8}"/>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1715539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4F0C2B-081F-48C5-A3E6-E334D47926E1}"/>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A06F3D7B-D947-4CC7-ABD2-0A129F9258B0}"/>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46404CF3-E8F3-4E63-BCBB-B267DD0451DD}"/>
              </a:ext>
            </a:extLst>
          </p:cNvPr>
          <p:cNvPicPr>
            <a:picLocks noChangeAspect="1"/>
          </p:cNvPicPr>
          <p:nvPr/>
        </p:nvPicPr>
        <p:blipFill rotWithShape="1">
          <a:blip r:embed="rId2"/>
          <a:srcRect l="10919" t="9931" r="9942" b="9931"/>
          <a:stretch/>
        </p:blipFill>
        <p:spPr>
          <a:xfrm>
            <a:off x="1481959" y="0"/>
            <a:ext cx="8923282" cy="6777111"/>
          </a:xfrm>
          <a:prstGeom prst="rect">
            <a:avLst/>
          </a:prstGeom>
        </p:spPr>
      </p:pic>
    </p:spTree>
    <p:extLst>
      <p:ext uri="{BB962C8B-B14F-4D97-AF65-F5344CB8AC3E}">
        <p14:creationId xmlns:p14="http://schemas.microsoft.com/office/powerpoint/2010/main" val="1929155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87AA0F-68D6-4FBE-8F1F-6106635A4B0C}"/>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476EC86D-DCBA-44A7-8B50-3EDA98B478D2}"/>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367E8863-4DC5-4CAE-A79F-BFF798740FCC}"/>
              </a:ext>
            </a:extLst>
          </p:cNvPr>
          <p:cNvPicPr>
            <a:picLocks noChangeAspect="1"/>
          </p:cNvPicPr>
          <p:nvPr/>
        </p:nvPicPr>
        <p:blipFill rotWithShape="1">
          <a:blip r:embed="rId2"/>
          <a:srcRect l="13851" t="14483" r="14770" b="12414"/>
          <a:stretch/>
        </p:blipFill>
        <p:spPr>
          <a:xfrm>
            <a:off x="1655380" y="0"/>
            <a:ext cx="9459310" cy="6866224"/>
          </a:xfrm>
          <a:prstGeom prst="rect">
            <a:avLst/>
          </a:prstGeom>
        </p:spPr>
      </p:pic>
    </p:spTree>
    <p:extLst>
      <p:ext uri="{BB962C8B-B14F-4D97-AF65-F5344CB8AC3E}">
        <p14:creationId xmlns:p14="http://schemas.microsoft.com/office/powerpoint/2010/main" val="2243190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8E968-3D31-49D3-9E16-90D11915F23E}"/>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619458D1-C984-4619-A2FF-0A2C48814896}"/>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22417C4E-65A3-4D48-BD69-5E5DA56EFB6E}"/>
              </a:ext>
            </a:extLst>
          </p:cNvPr>
          <p:cNvPicPr>
            <a:picLocks noChangeAspect="1"/>
          </p:cNvPicPr>
          <p:nvPr/>
        </p:nvPicPr>
        <p:blipFill rotWithShape="1">
          <a:blip r:embed="rId2"/>
          <a:srcRect l="15402" t="14483" r="15460" b="22068"/>
          <a:stretch/>
        </p:blipFill>
        <p:spPr>
          <a:xfrm>
            <a:off x="1371600" y="0"/>
            <a:ext cx="9743090" cy="6858000"/>
          </a:xfrm>
          <a:prstGeom prst="rect">
            <a:avLst/>
          </a:prstGeom>
        </p:spPr>
      </p:pic>
    </p:spTree>
    <p:extLst>
      <p:ext uri="{BB962C8B-B14F-4D97-AF65-F5344CB8AC3E}">
        <p14:creationId xmlns:p14="http://schemas.microsoft.com/office/powerpoint/2010/main" val="438540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C0DFB2-2C37-4527-A862-F8B7AEE19F55}"/>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84FAC317-902C-41FC-992A-9F4B90392D66}"/>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024D5DDB-ECB4-4BA6-9140-CBBA5BCD1AE9}"/>
              </a:ext>
            </a:extLst>
          </p:cNvPr>
          <p:cNvPicPr>
            <a:picLocks noChangeAspect="1"/>
          </p:cNvPicPr>
          <p:nvPr/>
        </p:nvPicPr>
        <p:blipFill rotWithShape="1">
          <a:blip r:embed="rId2"/>
          <a:srcRect l="14368" t="14943" r="14081" b="21608"/>
          <a:stretch/>
        </p:blipFill>
        <p:spPr>
          <a:xfrm>
            <a:off x="1341139" y="0"/>
            <a:ext cx="10311719" cy="6858000"/>
          </a:xfrm>
          <a:prstGeom prst="rect">
            <a:avLst/>
          </a:prstGeom>
        </p:spPr>
      </p:pic>
    </p:spTree>
    <p:extLst>
      <p:ext uri="{BB962C8B-B14F-4D97-AF65-F5344CB8AC3E}">
        <p14:creationId xmlns:p14="http://schemas.microsoft.com/office/powerpoint/2010/main" val="3904673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13DD96-3281-4A3E-AFCB-6A9B97ED652A}"/>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CD643C87-1444-40BF-9108-1B7E3EB28637}"/>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4CFDF8C3-A996-4F55-ABF2-D1DDA49C4C71}"/>
              </a:ext>
            </a:extLst>
          </p:cNvPr>
          <p:cNvPicPr>
            <a:picLocks noChangeAspect="1"/>
          </p:cNvPicPr>
          <p:nvPr/>
        </p:nvPicPr>
        <p:blipFill rotWithShape="1">
          <a:blip r:embed="rId2"/>
          <a:srcRect l="12411" t="14483" r="12184" b="17011"/>
          <a:stretch/>
        </p:blipFill>
        <p:spPr>
          <a:xfrm>
            <a:off x="725214" y="40904"/>
            <a:ext cx="10005014" cy="6817207"/>
          </a:xfrm>
          <a:prstGeom prst="rect">
            <a:avLst/>
          </a:prstGeom>
        </p:spPr>
      </p:pic>
    </p:spTree>
    <p:extLst>
      <p:ext uri="{BB962C8B-B14F-4D97-AF65-F5344CB8AC3E}">
        <p14:creationId xmlns:p14="http://schemas.microsoft.com/office/powerpoint/2010/main" val="2694457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AD82EE-F3E2-4844-87B0-996E2C092A89}"/>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5D04935C-5C50-43C6-AF60-299AAB59D177}"/>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A88FA8D5-9E5D-4DB7-9775-FBC9E8272737}"/>
              </a:ext>
            </a:extLst>
          </p:cNvPr>
          <p:cNvPicPr>
            <a:picLocks noChangeAspect="1"/>
          </p:cNvPicPr>
          <p:nvPr/>
        </p:nvPicPr>
        <p:blipFill rotWithShape="1">
          <a:blip r:embed="rId2"/>
          <a:srcRect l="10747" t="20920" r="43391" b="40230"/>
          <a:stretch/>
        </p:blipFill>
        <p:spPr>
          <a:xfrm>
            <a:off x="838200" y="0"/>
            <a:ext cx="10794251" cy="6858000"/>
          </a:xfrm>
          <a:prstGeom prst="rect">
            <a:avLst/>
          </a:prstGeom>
        </p:spPr>
      </p:pic>
    </p:spTree>
    <p:extLst>
      <p:ext uri="{BB962C8B-B14F-4D97-AF65-F5344CB8AC3E}">
        <p14:creationId xmlns:p14="http://schemas.microsoft.com/office/powerpoint/2010/main" val="3750919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D00684-EF3C-463B-B56E-C10BB1D39EDC}"/>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AC0C4BDD-45A4-4D2C-8358-7AEBBF508704}"/>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29F51FE1-6B37-47D6-9F99-533A74AC6914}"/>
              </a:ext>
            </a:extLst>
          </p:cNvPr>
          <p:cNvPicPr>
            <a:picLocks noChangeAspect="1"/>
          </p:cNvPicPr>
          <p:nvPr/>
        </p:nvPicPr>
        <p:blipFill rotWithShape="1">
          <a:blip r:embed="rId2"/>
          <a:srcRect l="16092" t="16553" r="14598" b="22068"/>
          <a:stretch/>
        </p:blipFill>
        <p:spPr>
          <a:xfrm>
            <a:off x="838201" y="0"/>
            <a:ext cx="10237098" cy="6747641"/>
          </a:xfrm>
          <a:prstGeom prst="rect">
            <a:avLst/>
          </a:prstGeom>
        </p:spPr>
      </p:pic>
    </p:spTree>
    <p:extLst>
      <p:ext uri="{BB962C8B-B14F-4D97-AF65-F5344CB8AC3E}">
        <p14:creationId xmlns:p14="http://schemas.microsoft.com/office/powerpoint/2010/main" val="2615883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F6C95B-9145-4D8D-8943-CC612274DBDE}"/>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0BFF6194-7B5D-461E-B816-E6C48A2C8850}"/>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74DF70AE-B068-4B46-A289-DAEE60EFE929}"/>
              </a:ext>
            </a:extLst>
          </p:cNvPr>
          <p:cNvPicPr>
            <a:picLocks noChangeAspect="1"/>
          </p:cNvPicPr>
          <p:nvPr/>
        </p:nvPicPr>
        <p:blipFill rotWithShape="1">
          <a:blip r:embed="rId2"/>
          <a:srcRect l="16264" t="15172" r="16667" b="21379"/>
          <a:stretch/>
        </p:blipFill>
        <p:spPr>
          <a:xfrm>
            <a:off x="1176611" y="0"/>
            <a:ext cx="9701596" cy="6883482"/>
          </a:xfrm>
          <a:prstGeom prst="rect">
            <a:avLst/>
          </a:prstGeom>
        </p:spPr>
      </p:pic>
    </p:spTree>
    <p:extLst>
      <p:ext uri="{BB962C8B-B14F-4D97-AF65-F5344CB8AC3E}">
        <p14:creationId xmlns:p14="http://schemas.microsoft.com/office/powerpoint/2010/main" val="3560238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274C6-C578-41AE-B880-1B50F9E61610}"/>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20BF5A61-2DE1-44BD-BF68-074999B9D220}"/>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3581D897-DC34-4A09-8A4C-E371AECA2C36}"/>
              </a:ext>
            </a:extLst>
          </p:cNvPr>
          <p:cNvPicPr>
            <a:picLocks noChangeAspect="1"/>
          </p:cNvPicPr>
          <p:nvPr/>
        </p:nvPicPr>
        <p:blipFill rotWithShape="1">
          <a:blip r:embed="rId2"/>
          <a:srcRect l="14540" t="17931" r="15287" b="15403"/>
          <a:stretch/>
        </p:blipFill>
        <p:spPr>
          <a:xfrm>
            <a:off x="1008994" y="0"/>
            <a:ext cx="9727324" cy="6894508"/>
          </a:xfrm>
          <a:prstGeom prst="rect">
            <a:avLst/>
          </a:prstGeom>
        </p:spPr>
      </p:pic>
    </p:spTree>
    <p:extLst>
      <p:ext uri="{BB962C8B-B14F-4D97-AF65-F5344CB8AC3E}">
        <p14:creationId xmlns:p14="http://schemas.microsoft.com/office/powerpoint/2010/main" val="4035382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840DEA-10CB-458A-9604-E514F0D7A720}"/>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B1C73056-DB3C-448C-85F8-D1CDCEF1F533}"/>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CF6EF2B8-9963-4542-AE73-7E40A2A7CD73}"/>
              </a:ext>
            </a:extLst>
          </p:cNvPr>
          <p:cNvPicPr>
            <a:picLocks noChangeAspect="1"/>
          </p:cNvPicPr>
          <p:nvPr/>
        </p:nvPicPr>
        <p:blipFill rotWithShape="1">
          <a:blip r:embed="rId2"/>
          <a:srcRect l="13507" t="14483" r="13218" b="13793"/>
          <a:stretch/>
        </p:blipFill>
        <p:spPr>
          <a:xfrm>
            <a:off x="1264122" y="0"/>
            <a:ext cx="9393368" cy="6895837"/>
          </a:xfrm>
          <a:prstGeom prst="rect">
            <a:avLst/>
          </a:prstGeom>
        </p:spPr>
      </p:pic>
    </p:spTree>
    <p:extLst>
      <p:ext uri="{BB962C8B-B14F-4D97-AF65-F5344CB8AC3E}">
        <p14:creationId xmlns:p14="http://schemas.microsoft.com/office/powerpoint/2010/main" val="942796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2A0138-415E-4EFE-8EAF-AA937DB65D3D}"/>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RELATIONAL ALGEBRA</a:t>
            </a:r>
            <a:endParaRPr lang="en-IN" dirty="0"/>
          </a:p>
        </p:txBody>
      </p:sp>
      <p:sp>
        <p:nvSpPr>
          <p:cNvPr id="3" name="Content Placeholder 2">
            <a:extLst>
              <a:ext uri="{FF2B5EF4-FFF2-40B4-BE49-F238E27FC236}">
                <a16:creationId xmlns="" xmlns:a16="http://schemas.microsoft.com/office/drawing/2014/main" id="{25AD2235-3717-452B-B310-E977B76A094F}"/>
              </a:ext>
            </a:extLst>
          </p:cNvPr>
          <p:cNvSpPr>
            <a:spLocks noGrp="1"/>
          </p:cNvSpPr>
          <p:nvPr>
            <p:ph idx="1"/>
          </p:nvPr>
        </p:nvSpPr>
        <p:spPr/>
        <p:txBody>
          <a:bodyPr>
            <a:normAutofit/>
          </a:bodyPr>
          <a:lstStyle/>
          <a:p>
            <a:pPr marL="0" indent="0" algn="just">
              <a:buNone/>
            </a:pPr>
            <a:r>
              <a:rPr lang="en-US" sz="3600" dirty="0"/>
              <a:t>                          Queries in relational algebra are composed using a </a:t>
            </a:r>
            <a:r>
              <a:rPr lang="en-US" sz="3600" b="1" dirty="0">
                <a:solidFill>
                  <a:srgbClr val="FF0000"/>
                </a:solidFill>
              </a:rPr>
              <a:t>collection of operators,</a:t>
            </a:r>
            <a:r>
              <a:rPr lang="en-US" sz="3600" dirty="0"/>
              <a:t> and each query describes a step-by-step procedure for computing the desired answer; that is, queries are specified in an operational manner.</a:t>
            </a:r>
            <a:endParaRPr lang="en-IN" sz="3600" dirty="0"/>
          </a:p>
        </p:txBody>
      </p:sp>
    </p:spTree>
    <p:extLst>
      <p:ext uri="{BB962C8B-B14F-4D97-AF65-F5344CB8AC3E}">
        <p14:creationId xmlns:p14="http://schemas.microsoft.com/office/powerpoint/2010/main" val="2146806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0B169E-A264-4634-B4B1-ADBCAE7E027A}"/>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863B74B0-7E34-4B7C-9AEB-FAEE12054D55}"/>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0BAD7C1C-CF76-473E-BA69-AFECA76E0992}"/>
              </a:ext>
            </a:extLst>
          </p:cNvPr>
          <p:cNvPicPr>
            <a:picLocks noChangeAspect="1"/>
          </p:cNvPicPr>
          <p:nvPr/>
        </p:nvPicPr>
        <p:blipFill rotWithShape="1">
          <a:blip r:embed="rId2"/>
          <a:srcRect l="14540" t="13793" r="17357" b="15632"/>
          <a:stretch/>
        </p:blipFill>
        <p:spPr>
          <a:xfrm>
            <a:off x="1608082" y="0"/>
            <a:ext cx="8781394" cy="6825034"/>
          </a:xfrm>
          <a:prstGeom prst="rect">
            <a:avLst/>
          </a:prstGeom>
        </p:spPr>
      </p:pic>
    </p:spTree>
    <p:extLst>
      <p:ext uri="{BB962C8B-B14F-4D97-AF65-F5344CB8AC3E}">
        <p14:creationId xmlns:p14="http://schemas.microsoft.com/office/powerpoint/2010/main" val="2335282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D9C989-4E6A-4A25-AB2F-E180363510F8}"/>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C03E4D1E-477B-4342-89A2-70E995BFBC23}"/>
              </a:ext>
            </a:extLst>
          </p:cNvPr>
          <p:cNvSpPr>
            <a:spLocks noGrp="1"/>
          </p:cNvSpPr>
          <p:nvPr>
            <p:ph idx="1"/>
          </p:nvPr>
        </p:nvSpPr>
        <p:spPr/>
        <p:txBody>
          <a:bodyPr/>
          <a:lstStyle/>
          <a:p>
            <a:endParaRPr lang="en-IN" dirty="0"/>
          </a:p>
        </p:txBody>
      </p:sp>
      <p:pic>
        <p:nvPicPr>
          <p:cNvPr id="5" name="Picture 4">
            <a:extLst>
              <a:ext uri="{FF2B5EF4-FFF2-40B4-BE49-F238E27FC236}">
                <a16:creationId xmlns="" xmlns:a16="http://schemas.microsoft.com/office/drawing/2014/main" id="{4EA2B81D-962F-4DB9-BDC2-D14E9233CFFA}"/>
              </a:ext>
            </a:extLst>
          </p:cNvPr>
          <p:cNvPicPr>
            <a:picLocks noChangeAspect="1"/>
          </p:cNvPicPr>
          <p:nvPr/>
        </p:nvPicPr>
        <p:blipFill rotWithShape="1">
          <a:blip r:embed="rId2"/>
          <a:srcRect l="15919" t="15631" r="22874" b="14023"/>
          <a:stretch/>
        </p:blipFill>
        <p:spPr>
          <a:xfrm>
            <a:off x="1721068" y="36105"/>
            <a:ext cx="8749863" cy="6821895"/>
          </a:xfrm>
          <a:prstGeom prst="rect">
            <a:avLst/>
          </a:prstGeom>
        </p:spPr>
      </p:pic>
    </p:spTree>
    <p:extLst>
      <p:ext uri="{BB962C8B-B14F-4D97-AF65-F5344CB8AC3E}">
        <p14:creationId xmlns:p14="http://schemas.microsoft.com/office/powerpoint/2010/main" val="21104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F8A1D0-41B4-431C-996B-0922872F87F4}"/>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C0AC96D3-DC16-40BB-9636-8652B23070C1}"/>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D58FD91B-107C-40D9-B385-6091B0025222}"/>
              </a:ext>
            </a:extLst>
          </p:cNvPr>
          <p:cNvPicPr>
            <a:picLocks noChangeAspect="1"/>
          </p:cNvPicPr>
          <p:nvPr/>
        </p:nvPicPr>
        <p:blipFill rotWithShape="1">
          <a:blip r:embed="rId2"/>
          <a:srcRect l="15057" t="17931" r="17184" b="15403"/>
          <a:stretch/>
        </p:blipFill>
        <p:spPr>
          <a:xfrm>
            <a:off x="1475800" y="39385"/>
            <a:ext cx="9240400" cy="6818615"/>
          </a:xfrm>
          <a:prstGeom prst="rect">
            <a:avLst/>
          </a:prstGeom>
        </p:spPr>
      </p:pic>
    </p:spTree>
    <p:extLst>
      <p:ext uri="{BB962C8B-B14F-4D97-AF65-F5344CB8AC3E}">
        <p14:creationId xmlns:p14="http://schemas.microsoft.com/office/powerpoint/2010/main" val="1130532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3D57E1-70A5-4736-8B39-D3BE14B1748C}"/>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3B54A63F-DE8C-412B-BCB3-F5FC1B43E8D9}"/>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D748846D-F04B-4A77-AF60-197A3836479B}"/>
              </a:ext>
            </a:extLst>
          </p:cNvPr>
          <p:cNvPicPr>
            <a:picLocks noChangeAspect="1"/>
          </p:cNvPicPr>
          <p:nvPr/>
        </p:nvPicPr>
        <p:blipFill rotWithShape="1">
          <a:blip r:embed="rId2"/>
          <a:srcRect l="15402" t="14943" r="14081" b="21608"/>
          <a:stretch/>
        </p:blipFill>
        <p:spPr>
          <a:xfrm>
            <a:off x="1191168" y="0"/>
            <a:ext cx="10162632" cy="6858000"/>
          </a:xfrm>
          <a:prstGeom prst="rect">
            <a:avLst/>
          </a:prstGeom>
        </p:spPr>
      </p:pic>
    </p:spTree>
    <p:extLst>
      <p:ext uri="{BB962C8B-B14F-4D97-AF65-F5344CB8AC3E}">
        <p14:creationId xmlns:p14="http://schemas.microsoft.com/office/powerpoint/2010/main" val="909020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71975-A236-4637-9EA1-1B00D8B6231C}"/>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D73A0A7C-AFEB-40A8-A94B-FE79BB2FCF31}"/>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9AEC6CD6-7640-48D9-A2AC-FE2EDA72BED3}"/>
              </a:ext>
            </a:extLst>
          </p:cNvPr>
          <p:cNvPicPr>
            <a:picLocks noChangeAspect="1"/>
          </p:cNvPicPr>
          <p:nvPr/>
        </p:nvPicPr>
        <p:blipFill rotWithShape="1">
          <a:blip r:embed="rId2"/>
          <a:srcRect l="15402" t="16782" r="14770" b="14942"/>
          <a:stretch/>
        </p:blipFill>
        <p:spPr>
          <a:xfrm>
            <a:off x="1340069" y="-16816"/>
            <a:ext cx="9475075" cy="6948388"/>
          </a:xfrm>
          <a:prstGeom prst="rect">
            <a:avLst/>
          </a:prstGeom>
        </p:spPr>
      </p:pic>
    </p:spTree>
    <p:extLst>
      <p:ext uri="{BB962C8B-B14F-4D97-AF65-F5344CB8AC3E}">
        <p14:creationId xmlns:p14="http://schemas.microsoft.com/office/powerpoint/2010/main" val="1266387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43EBE4-9B08-45DA-869C-8898123FBAA9}"/>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05DC3862-4EEF-47AD-AED7-D0B43773FF72}"/>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0291A83D-F259-42A1-BA29-2CC99DEFFE6E}"/>
              </a:ext>
            </a:extLst>
          </p:cNvPr>
          <p:cNvPicPr>
            <a:picLocks noChangeAspect="1"/>
          </p:cNvPicPr>
          <p:nvPr/>
        </p:nvPicPr>
        <p:blipFill rotWithShape="1">
          <a:blip r:embed="rId2"/>
          <a:srcRect l="14023" t="14713" r="14081" b="17241"/>
          <a:stretch/>
        </p:blipFill>
        <p:spPr>
          <a:xfrm>
            <a:off x="1513489" y="0"/>
            <a:ext cx="9661438" cy="6858000"/>
          </a:xfrm>
          <a:prstGeom prst="rect">
            <a:avLst/>
          </a:prstGeom>
        </p:spPr>
      </p:pic>
    </p:spTree>
    <p:extLst>
      <p:ext uri="{BB962C8B-B14F-4D97-AF65-F5344CB8AC3E}">
        <p14:creationId xmlns:p14="http://schemas.microsoft.com/office/powerpoint/2010/main" val="211639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31838B-A55F-43E6-A87C-914AD8E4EBFC}"/>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CB5B2684-8A98-4786-860A-4C6E49424D47}"/>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304ED103-D60E-4CE2-8803-480F21A36B6B}"/>
              </a:ext>
            </a:extLst>
          </p:cNvPr>
          <p:cNvPicPr>
            <a:picLocks noChangeAspect="1"/>
          </p:cNvPicPr>
          <p:nvPr/>
        </p:nvPicPr>
        <p:blipFill rotWithShape="1">
          <a:blip r:embed="rId2"/>
          <a:srcRect l="15575" t="17471" r="14597" b="16552"/>
          <a:stretch/>
        </p:blipFill>
        <p:spPr>
          <a:xfrm>
            <a:off x="1257344" y="0"/>
            <a:ext cx="9636628" cy="6828922"/>
          </a:xfrm>
          <a:prstGeom prst="rect">
            <a:avLst/>
          </a:prstGeom>
        </p:spPr>
      </p:pic>
    </p:spTree>
    <p:extLst>
      <p:ext uri="{BB962C8B-B14F-4D97-AF65-F5344CB8AC3E}">
        <p14:creationId xmlns:p14="http://schemas.microsoft.com/office/powerpoint/2010/main" val="1848118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B759B-D71F-4A96-94BF-CA4D8B99006C}"/>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7842F50E-0CA6-412A-95D2-7146F74B64E9}"/>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780E8990-1869-4934-A507-A0A9A1A98B9F}"/>
              </a:ext>
            </a:extLst>
          </p:cNvPr>
          <p:cNvPicPr>
            <a:picLocks noChangeAspect="1"/>
          </p:cNvPicPr>
          <p:nvPr/>
        </p:nvPicPr>
        <p:blipFill rotWithShape="1">
          <a:blip r:embed="rId2"/>
          <a:srcRect l="12815" t="14253" r="13909" b="13333"/>
          <a:stretch/>
        </p:blipFill>
        <p:spPr>
          <a:xfrm>
            <a:off x="1659508" y="0"/>
            <a:ext cx="9252858" cy="6858000"/>
          </a:xfrm>
          <a:prstGeom prst="rect">
            <a:avLst/>
          </a:prstGeom>
        </p:spPr>
      </p:pic>
    </p:spTree>
    <p:extLst>
      <p:ext uri="{BB962C8B-B14F-4D97-AF65-F5344CB8AC3E}">
        <p14:creationId xmlns:p14="http://schemas.microsoft.com/office/powerpoint/2010/main" val="546541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2570E7-AF4C-45C3-843C-CF93F4F8B13B}"/>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99933C66-31E5-4DAB-9016-9C16C7EE7399}"/>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03710C17-68F6-4721-87A9-1CC5209781E7}"/>
              </a:ext>
            </a:extLst>
          </p:cNvPr>
          <p:cNvPicPr>
            <a:picLocks noChangeAspect="1"/>
          </p:cNvPicPr>
          <p:nvPr/>
        </p:nvPicPr>
        <p:blipFill rotWithShape="1">
          <a:blip r:embed="rId2"/>
          <a:srcRect l="12644" t="12874" r="14942" b="14023"/>
          <a:stretch/>
        </p:blipFill>
        <p:spPr>
          <a:xfrm>
            <a:off x="1752599" y="0"/>
            <a:ext cx="9062545" cy="6861642"/>
          </a:xfrm>
          <a:prstGeom prst="rect">
            <a:avLst/>
          </a:prstGeom>
        </p:spPr>
      </p:pic>
    </p:spTree>
    <p:extLst>
      <p:ext uri="{BB962C8B-B14F-4D97-AF65-F5344CB8AC3E}">
        <p14:creationId xmlns:p14="http://schemas.microsoft.com/office/powerpoint/2010/main" val="2623722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rcRect l="22488" t="28783" r="53883" b="25637"/>
          <a:stretch/>
        </p:blipFill>
        <p:spPr>
          <a:xfrm>
            <a:off x="8329947" y="-201547"/>
            <a:ext cx="4008013" cy="4346715"/>
          </a:xfrm>
          <a:prstGeom prst="rect">
            <a:avLst/>
          </a:prstGeom>
        </p:spPr>
      </p:pic>
      <p:pic>
        <p:nvPicPr>
          <p:cNvPr id="5" name="Picture 4"/>
          <p:cNvPicPr>
            <a:picLocks noChangeAspect="1"/>
          </p:cNvPicPr>
          <p:nvPr/>
        </p:nvPicPr>
        <p:blipFill rotWithShape="1">
          <a:blip r:embed="rId3"/>
          <a:srcRect l="22351" t="29886" r="50726" b="26276"/>
          <a:stretch/>
        </p:blipFill>
        <p:spPr>
          <a:xfrm>
            <a:off x="0" y="37494"/>
            <a:ext cx="4487098" cy="4107674"/>
          </a:xfrm>
          <a:prstGeom prst="rect">
            <a:avLst/>
          </a:prstGeom>
        </p:spPr>
      </p:pic>
      <p:pic>
        <p:nvPicPr>
          <p:cNvPr id="7" name="Picture 6"/>
          <p:cNvPicPr>
            <a:picLocks noChangeAspect="1"/>
          </p:cNvPicPr>
          <p:nvPr/>
        </p:nvPicPr>
        <p:blipFill rotWithShape="1">
          <a:blip r:embed="rId4"/>
          <a:srcRect l="22944" t="29358" r="39343" b="27509"/>
          <a:stretch/>
        </p:blipFill>
        <p:spPr>
          <a:xfrm>
            <a:off x="3642575" y="3258355"/>
            <a:ext cx="4906850" cy="3155324"/>
          </a:xfrm>
          <a:prstGeom prst="rect">
            <a:avLst/>
          </a:prstGeom>
        </p:spPr>
      </p:pic>
      <p:pic>
        <p:nvPicPr>
          <p:cNvPr id="8" name="Picture 7"/>
          <p:cNvPicPr>
            <a:picLocks noChangeAspect="1"/>
          </p:cNvPicPr>
          <p:nvPr/>
        </p:nvPicPr>
        <p:blipFill rotWithShape="1">
          <a:blip r:embed="rId5"/>
          <a:srcRect l="24330" t="39745" r="58545" b="47755"/>
          <a:stretch/>
        </p:blipFill>
        <p:spPr>
          <a:xfrm>
            <a:off x="4341464" y="0"/>
            <a:ext cx="4134118" cy="1696662"/>
          </a:xfrm>
          <a:prstGeom prst="rect">
            <a:avLst/>
          </a:prstGeom>
        </p:spPr>
      </p:pic>
    </p:spTree>
    <p:extLst>
      <p:ext uri="{BB962C8B-B14F-4D97-AF65-F5344CB8AC3E}">
        <p14:creationId xmlns:p14="http://schemas.microsoft.com/office/powerpoint/2010/main" val="1471433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6BD41-55A7-490E-A1DD-69862EE760C8}"/>
              </a:ext>
            </a:extLst>
          </p:cNvPr>
          <p:cNvSpPr>
            <a:spLocks noGrp="1"/>
          </p:cNvSpPr>
          <p:nvPr>
            <p:ph type="title"/>
          </p:nvPr>
        </p:nvSpPr>
        <p:spPr>
          <a:xfrm>
            <a:off x="1090448" y="-312792"/>
            <a:ext cx="10515600" cy="1325563"/>
          </a:xfrm>
        </p:spPr>
        <p:txBody>
          <a:bodyPr/>
          <a:lstStyle/>
          <a:p>
            <a:pPr algn="ctr"/>
            <a:r>
              <a:rPr lang="en-IN" b="1" dirty="0">
                <a:latin typeface="Times New Roman" panose="02020603050405020304" pitchFamily="18" charset="0"/>
                <a:cs typeface="Times New Roman" panose="02020603050405020304" pitchFamily="18" charset="0"/>
              </a:rPr>
              <a:t>Why RELATIONAL ALGEBRA?</a:t>
            </a:r>
            <a:endParaRPr lang="en-IN" dirty="0"/>
          </a:p>
        </p:txBody>
      </p:sp>
      <p:sp>
        <p:nvSpPr>
          <p:cNvPr id="3" name="Content Placeholder 2">
            <a:extLst>
              <a:ext uri="{FF2B5EF4-FFF2-40B4-BE49-F238E27FC236}">
                <a16:creationId xmlns="" xmlns:a16="http://schemas.microsoft.com/office/drawing/2014/main" id="{5A518ADF-6BF2-473D-BDC3-1ABFAB9F0308}"/>
              </a:ext>
            </a:extLst>
          </p:cNvPr>
          <p:cNvSpPr>
            <a:spLocks noGrp="1"/>
          </p:cNvSpPr>
          <p:nvPr>
            <p:ph idx="1"/>
          </p:nvPr>
        </p:nvSpPr>
        <p:spPr>
          <a:xfrm>
            <a:off x="126124" y="1135118"/>
            <a:ext cx="11902966" cy="5596758"/>
          </a:xfrm>
        </p:spPr>
        <p:txBody>
          <a:bodyPr>
            <a:normAutofit/>
          </a:bodyPr>
          <a:lstStyle/>
          <a:p>
            <a:pPr marL="0" indent="0" algn="just">
              <a:buNone/>
            </a:pPr>
            <a:r>
              <a:rPr lang="en-US" sz="3600" dirty="0"/>
              <a:t>In defining relational algebra and calculus, the alternative of referring to fields by </a:t>
            </a:r>
            <a:r>
              <a:rPr lang="en-US" sz="3600" b="1" dirty="0">
                <a:solidFill>
                  <a:srgbClr val="FF0000"/>
                </a:solidFill>
              </a:rPr>
              <a:t>position</a:t>
            </a:r>
            <a:r>
              <a:rPr lang="en-US" sz="3600" dirty="0"/>
              <a:t> </a:t>
            </a:r>
            <a:r>
              <a:rPr lang="en-US" sz="3600" b="1" dirty="0">
                <a:solidFill>
                  <a:srgbClr val="FF0000"/>
                </a:solidFill>
              </a:rPr>
              <a:t>is more convenient </a:t>
            </a:r>
            <a:r>
              <a:rPr lang="en-US" sz="3600" dirty="0"/>
              <a:t>than referring to fields by </a:t>
            </a:r>
            <a:r>
              <a:rPr lang="en-US" sz="3600" b="1" dirty="0">
                <a:solidFill>
                  <a:srgbClr val="FF0000"/>
                </a:solidFill>
              </a:rPr>
              <a:t>name</a:t>
            </a:r>
            <a:r>
              <a:rPr lang="en-US" sz="3600" dirty="0"/>
              <a:t>: </a:t>
            </a:r>
            <a:r>
              <a:rPr lang="en-US" sz="3600" b="1" dirty="0">
                <a:solidFill>
                  <a:srgbClr val="FF0000"/>
                </a:solidFill>
              </a:rPr>
              <a:t>Queries</a:t>
            </a:r>
            <a:r>
              <a:rPr lang="en-US" sz="3600" dirty="0"/>
              <a:t> often involve the computation of intermediate results, which are themselves relation instances, and if we use field names to refer to fields, the definition of query language constructs must specify the names of fields for all intermediate relation instances. This can be tedious and is really a secondary issue because we can </a:t>
            </a:r>
            <a:r>
              <a:rPr lang="en-US" sz="3600" b="1" dirty="0">
                <a:solidFill>
                  <a:srgbClr val="FF0000"/>
                </a:solidFill>
              </a:rPr>
              <a:t>refer to fields by position anyway.</a:t>
            </a:r>
            <a:r>
              <a:rPr lang="en-US" sz="3600" dirty="0"/>
              <a:t> On the other hand, </a:t>
            </a:r>
            <a:r>
              <a:rPr lang="en-US" sz="3700" b="1" dirty="0">
                <a:solidFill>
                  <a:srgbClr val="FF0000"/>
                </a:solidFill>
              </a:rPr>
              <a:t>field names make queries more readable.</a:t>
            </a:r>
            <a:endParaRPr lang="en-IN" sz="3700" b="1" dirty="0">
              <a:solidFill>
                <a:srgbClr val="FF0000"/>
              </a:solidFill>
            </a:endParaRPr>
          </a:p>
        </p:txBody>
      </p:sp>
    </p:spTree>
    <p:extLst>
      <p:ext uri="{BB962C8B-B14F-4D97-AF65-F5344CB8AC3E}">
        <p14:creationId xmlns:p14="http://schemas.microsoft.com/office/powerpoint/2010/main" val="2770012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C439D2-078F-4A53-BD5E-73DA299BB2B7}"/>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86FBCFA7-471D-4FF9-BDCA-45D51D907EFE}"/>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9927D1C0-BD99-40BF-B336-1B924521E9A0}"/>
              </a:ext>
            </a:extLst>
          </p:cNvPr>
          <p:cNvPicPr>
            <a:picLocks noChangeAspect="1"/>
          </p:cNvPicPr>
          <p:nvPr/>
        </p:nvPicPr>
        <p:blipFill rotWithShape="1">
          <a:blip r:embed="rId2"/>
          <a:srcRect l="2126" t="34712" r="13736" b="37471"/>
          <a:stretch/>
        </p:blipFill>
        <p:spPr>
          <a:xfrm>
            <a:off x="0" y="0"/>
            <a:ext cx="12349803" cy="3011214"/>
          </a:xfrm>
          <a:prstGeom prst="rect">
            <a:avLst/>
          </a:prstGeom>
        </p:spPr>
      </p:pic>
    </p:spTree>
    <p:extLst>
      <p:ext uri="{BB962C8B-B14F-4D97-AF65-F5344CB8AC3E}">
        <p14:creationId xmlns:p14="http://schemas.microsoft.com/office/powerpoint/2010/main" val="2642928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15835" t="22345" r="34674" b="21670"/>
          <a:stretch/>
        </p:blipFill>
        <p:spPr>
          <a:xfrm>
            <a:off x="965916" y="0"/>
            <a:ext cx="10728102" cy="6823071"/>
          </a:xfrm>
          <a:prstGeom prst="rect">
            <a:avLst/>
          </a:prstGeom>
        </p:spPr>
      </p:pic>
    </p:spTree>
    <p:extLst>
      <p:ext uri="{BB962C8B-B14F-4D97-AF65-F5344CB8AC3E}">
        <p14:creationId xmlns:p14="http://schemas.microsoft.com/office/powerpoint/2010/main" val="2072547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in the outer query:</a:t>
            </a:r>
            <a:r>
              <a:rPr lang="en-US" dirty="0"/>
              <a:t/>
            </a:r>
            <a:br>
              <a:rPr lang="en-US" dirty="0"/>
            </a:br>
            <a:r>
              <a:rPr lang="en-US" dirty="0"/>
              <a:t>'</a:t>
            </a:r>
            <a:r>
              <a:rPr lang="en-US" dirty="0" err="1"/>
              <a:t>agent_code</a:t>
            </a:r>
            <a:r>
              <a:rPr lang="en-US" dirty="0"/>
              <a:t>' of 'orders' table must be in the list within IN operator in inner query :</a:t>
            </a:r>
          </a:p>
          <a:p>
            <a:r>
              <a:rPr lang="en-US" b="1" dirty="0"/>
              <a:t>in inner query:</a:t>
            </a:r>
            <a:r>
              <a:rPr lang="en-US" dirty="0"/>
              <a:t/>
            </a:r>
            <a:br>
              <a:rPr lang="en-US" dirty="0"/>
            </a:br>
            <a:r>
              <a:rPr lang="en-US" dirty="0"/>
              <a:t>'</a:t>
            </a:r>
            <a:r>
              <a:rPr lang="en-US" dirty="0" err="1"/>
              <a:t>working_area</a:t>
            </a:r>
            <a:r>
              <a:rPr lang="en-US" dirty="0"/>
              <a:t>' of 'agents' table must be 'Bangalore',</a:t>
            </a:r>
          </a:p>
          <a:p>
            <a:endParaRPr lang="en-US" dirty="0"/>
          </a:p>
        </p:txBody>
      </p:sp>
      <p:sp>
        <p:nvSpPr>
          <p:cNvPr id="4" name="Title 3"/>
          <p:cNvSpPr>
            <a:spLocks noGrp="1"/>
          </p:cNvSpPr>
          <p:nvPr>
            <p:ph type="title"/>
          </p:nvPr>
        </p:nvSpPr>
        <p:spPr/>
        <p:txBody>
          <a:bodyPr/>
          <a:lstStyle/>
          <a:p>
            <a:r>
              <a:rPr lang="en-US" dirty="0" smtClean="0"/>
              <a:t>Query 1:</a:t>
            </a:r>
            <a:endParaRPr lang="en-US" dirty="0"/>
          </a:p>
        </p:txBody>
      </p:sp>
    </p:spTree>
    <p:extLst>
      <p:ext uri="{BB962C8B-B14F-4D97-AF65-F5344CB8AC3E}">
        <p14:creationId xmlns:p14="http://schemas.microsoft.com/office/powerpoint/2010/main" val="544046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1: Answer</a:t>
            </a:r>
            <a:endParaRPr lang="en-US" dirty="0"/>
          </a:p>
        </p:txBody>
      </p:sp>
      <p:sp>
        <p:nvSpPr>
          <p:cNvPr id="3" name="Content Placeholder 2"/>
          <p:cNvSpPr>
            <a:spLocks noGrp="1"/>
          </p:cNvSpPr>
          <p:nvPr>
            <p:ph idx="1"/>
          </p:nvPr>
        </p:nvSpPr>
        <p:spPr>
          <a:xfrm>
            <a:off x="838200" y="1825625"/>
            <a:ext cx="6232301" cy="4351338"/>
          </a:xfrm>
        </p:spPr>
        <p:txBody>
          <a:bodyPr/>
          <a:lstStyle/>
          <a:p>
            <a:r>
              <a:rPr lang="en-US" dirty="0"/>
              <a:t>SELECT </a:t>
            </a:r>
            <a:r>
              <a:rPr lang="en-US" dirty="0" err="1"/>
              <a:t>ord_num,ord_amount,ord_date</a:t>
            </a:r>
            <a:r>
              <a:rPr lang="en-US" dirty="0"/>
              <a:t>, </a:t>
            </a:r>
            <a:r>
              <a:rPr lang="en-US" dirty="0" err="1"/>
              <a:t>cust_code</a:t>
            </a:r>
            <a:r>
              <a:rPr lang="en-US" dirty="0"/>
              <a:t>, </a:t>
            </a:r>
            <a:r>
              <a:rPr lang="en-US" dirty="0" err="1"/>
              <a:t>agent_code</a:t>
            </a:r>
            <a:r>
              <a:rPr lang="en-US" dirty="0"/>
              <a:t> FROM orders WHERE </a:t>
            </a:r>
            <a:r>
              <a:rPr lang="en-US" dirty="0" err="1"/>
              <a:t>agent_code</a:t>
            </a:r>
            <a:r>
              <a:rPr lang="en-US" dirty="0"/>
              <a:t> IN( SELECT </a:t>
            </a:r>
            <a:r>
              <a:rPr lang="en-US" dirty="0" err="1"/>
              <a:t>agent_code</a:t>
            </a:r>
            <a:r>
              <a:rPr lang="en-US" dirty="0"/>
              <a:t> FROM agents WHERE </a:t>
            </a:r>
            <a:r>
              <a:rPr lang="en-US" dirty="0" err="1"/>
              <a:t>working_area</a:t>
            </a:r>
            <a:r>
              <a:rPr lang="en-US" dirty="0"/>
              <a:t>='Bangalore');</a:t>
            </a:r>
            <a:endParaRPr lang="en-US" dirty="0"/>
          </a:p>
        </p:txBody>
      </p:sp>
      <p:pic>
        <p:nvPicPr>
          <p:cNvPr id="4" name="Picture 3"/>
          <p:cNvPicPr>
            <a:picLocks noChangeAspect="1"/>
          </p:cNvPicPr>
          <p:nvPr/>
        </p:nvPicPr>
        <p:blipFill rotWithShape="1">
          <a:blip r:embed="rId2"/>
          <a:srcRect l="17105" t="21962" r="56665" b="18354"/>
          <a:stretch/>
        </p:blipFill>
        <p:spPr>
          <a:xfrm>
            <a:off x="7385788" y="128789"/>
            <a:ext cx="4900657" cy="6729211"/>
          </a:xfrm>
          <a:prstGeom prst="rect">
            <a:avLst/>
          </a:prstGeom>
        </p:spPr>
      </p:pic>
    </p:spTree>
    <p:extLst>
      <p:ext uri="{BB962C8B-B14F-4D97-AF65-F5344CB8AC3E}">
        <p14:creationId xmlns:p14="http://schemas.microsoft.com/office/powerpoint/2010/main" val="1970141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Correlated </a:t>
            </a:r>
            <a:r>
              <a:rPr lang="en-US" dirty="0" err="1"/>
              <a:t>Subqueries</a:t>
            </a:r>
            <a:r>
              <a:rPr lang="en-US" dirty="0"/>
              <a:t/>
            </a:r>
            <a:br>
              <a:rPr lang="en-US" dirty="0"/>
            </a:br>
            <a:endParaRPr lang="en-US" dirty="0"/>
          </a:p>
        </p:txBody>
      </p:sp>
      <p:sp>
        <p:nvSpPr>
          <p:cNvPr id="3" name="Content Placeholder 2"/>
          <p:cNvSpPr>
            <a:spLocks noGrp="1"/>
          </p:cNvSpPr>
          <p:nvPr>
            <p:ph idx="1"/>
          </p:nvPr>
        </p:nvSpPr>
        <p:spPr>
          <a:xfrm>
            <a:off x="182880" y="1541418"/>
            <a:ext cx="11170920" cy="5001306"/>
          </a:xfrm>
        </p:spPr>
        <p:txBody>
          <a:bodyPr/>
          <a:lstStyle/>
          <a:p>
            <a:pPr algn="just"/>
            <a:r>
              <a:rPr lang="en-US" dirty="0"/>
              <a:t>SQL Correlated </a:t>
            </a:r>
            <a:r>
              <a:rPr lang="en-US" dirty="0" err="1"/>
              <a:t>Subqueries</a:t>
            </a:r>
            <a:r>
              <a:rPr lang="en-US" dirty="0"/>
              <a:t> are used to select data from a table referenced in the outer query. The </a:t>
            </a:r>
            <a:r>
              <a:rPr lang="en-US" dirty="0" err="1"/>
              <a:t>subquery</a:t>
            </a:r>
            <a:r>
              <a:rPr lang="en-US" dirty="0"/>
              <a:t> is known as a correlated because the </a:t>
            </a:r>
            <a:r>
              <a:rPr lang="en-US" dirty="0" err="1"/>
              <a:t>subquery</a:t>
            </a:r>
            <a:r>
              <a:rPr lang="en-US" dirty="0"/>
              <a:t> is related to the outer query. In this type of queries, a table alias (also called a </a:t>
            </a:r>
            <a:r>
              <a:rPr lang="en-US" b="1" dirty="0"/>
              <a:t>correlation name</a:t>
            </a:r>
            <a:r>
              <a:rPr lang="en-US" dirty="0"/>
              <a:t>) must be used to specify which table reference is to be used.</a:t>
            </a:r>
          </a:p>
          <a:p>
            <a:pPr algn="just"/>
            <a:r>
              <a:rPr lang="en-US" dirty="0"/>
              <a:t>The alias is the </a:t>
            </a:r>
            <a:r>
              <a:rPr lang="en-US" b="1" dirty="0"/>
              <a:t>pet name </a:t>
            </a:r>
            <a:r>
              <a:rPr lang="en-US" dirty="0"/>
              <a:t>of a table which is brought about by putting directly after the table name in the FROM clause. This is suitable when anybody wants to obtain information from two separate tables.</a:t>
            </a:r>
          </a:p>
        </p:txBody>
      </p:sp>
    </p:spTree>
    <p:extLst>
      <p:ext uri="{BB962C8B-B14F-4D97-AF65-F5344CB8AC3E}">
        <p14:creationId xmlns:p14="http://schemas.microsoft.com/office/powerpoint/2010/main" val="2144522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16808" t="26893" r="38847" b="23635"/>
          <a:stretch/>
        </p:blipFill>
        <p:spPr>
          <a:xfrm>
            <a:off x="566670" y="90152"/>
            <a:ext cx="10636024" cy="6671256"/>
          </a:xfrm>
          <a:prstGeom prst="rect">
            <a:avLst/>
          </a:prstGeom>
        </p:spPr>
      </p:pic>
    </p:spTree>
    <p:extLst>
      <p:ext uri="{BB962C8B-B14F-4D97-AF65-F5344CB8AC3E}">
        <p14:creationId xmlns:p14="http://schemas.microsoft.com/office/powerpoint/2010/main" val="1999009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1-Answer</a:t>
            </a:r>
          </a:p>
        </p:txBody>
      </p:sp>
      <p:sp>
        <p:nvSpPr>
          <p:cNvPr id="3" name="Content Placeholder 2"/>
          <p:cNvSpPr>
            <a:spLocks noGrp="1"/>
          </p:cNvSpPr>
          <p:nvPr>
            <p:ph idx="1"/>
          </p:nvPr>
        </p:nvSpPr>
        <p:spPr/>
        <p:txBody>
          <a:bodyPr/>
          <a:lstStyle/>
          <a:p>
            <a:r>
              <a:rPr lang="en-US" dirty="0" smtClean="0"/>
              <a:t>List all the details from order table where agent name is “ALEX” in agent table.   </a:t>
            </a:r>
            <a:endParaRPr lang="en-US" dirty="0"/>
          </a:p>
        </p:txBody>
      </p:sp>
    </p:spTree>
    <p:extLst>
      <p:ext uri="{BB962C8B-B14F-4D97-AF65-F5344CB8AC3E}">
        <p14:creationId xmlns:p14="http://schemas.microsoft.com/office/powerpoint/2010/main" val="3061298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1-Answer</a:t>
            </a:r>
            <a:endParaRPr lang="en-US" dirty="0"/>
          </a:p>
        </p:txBody>
      </p:sp>
      <p:sp>
        <p:nvSpPr>
          <p:cNvPr id="3" name="Content Placeholder 2"/>
          <p:cNvSpPr>
            <a:spLocks noGrp="1"/>
          </p:cNvSpPr>
          <p:nvPr>
            <p:ph idx="1"/>
          </p:nvPr>
        </p:nvSpPr>
        <p:spPr/>
        <p:txBody>
          <a:bodyPr/>
          <a:lstStyle/>
          <a:p>
            <a:r>
              <a:rPr lang="en-US" dirty="0"/>
              <a:t>SELECT </a:t>
            </a:r>
            <a:r>
              <a:rPr lang="en-US" dirty="0" err="1"/>
              <a:t>a.ord_num,a.ord_amount,a.cust_code,a.agent_code</a:t>
            </a:r>
            <a:r>
              <a:rPr lang="en-US" dirty="0"/>
              <a:t> FROM orders a WHERE </a:t>
            </a:r>
            <a:r>
              <a:rPr lang="en-US" dirty="0" err="1"/>
              <a:t>a.agent_code</a:t>
            </a:r>
            <a:r>
              <a:rPr lang="en-US" dirty="0"/>
              <a:t>=( SELECT </a:t>
            </a:r>
            <a:r>
              <a:rPr lang="en-US" dirty="0" err="1"/>
              <a:t>b.agent_code</a:t>
            </a:r>
            <a:r>
              <a:rPr lang="en-US" dirty="0"/>
              <a:t> FROM agents b WHERE </a:t>
            </a:r>
            <a:r>
              <a:rPr lang="en-US" dirty="0" err="1"/>
              <a:t>b.agent_name</a:t>
            </a:r>
            <a:r>
              <a:rPr lang="en-US" dirty="0"/>
              <a:t>='Alex');</a:t>
            </a:r>
            <a:endParaRPr lang="en-US" dirty="0"/>
          </a:p>
        </p:txBody>
      </p:sp>
    </p:spTree>
    <p:extLst>
      <p:ext uri="{BB962C8B-B14F-4D97-AF65-F5344CB8AC3E}">
        <p14:creationId xmlns:p14="http://schemas.microsoft.com/office/powerpoint/2010/main" val="2129701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3C95BB-398D-4279-9DAA-F65CFD17E3E4}"/>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42CAB21B-A13B-4659-85E7-47BBD129031A}"/>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04D98057-A577-4ED3-872F-DB12B430C903}"/>
              </a:ext>
            </a:extLst>
          </p:cNvPr>
          <p:cNvPicPr>
            <a:picLocks noChangeAspect="1"/>
          </p:cNvPicPr>
          <p:nvPr/>
        </p:nvPicPr>
        <p:blipFill rotWithShape="1">
          <a:blip r:embed="rId2"/>
          <a:srcRect l="919" t="33333" r="22012" b="30345"/>
          <a:stretch/>
        </p:blipFill>
        <p:spPr>
          <a:xfrm>
            <a:off x="0" y="157655"/>
            <a:ext cx="12192000" cy="4729655"/>
          </a:xfrm>
          <a:prstGeom prst="rect">
            <a:avLst/>
          </a:prstGeom>
        </p:spPr>
      </p:pic>
    </p:spTree>
    <p:extLst>
      <p:ext uri="{BB962C8B-B14F-4D97-AF65-F5344CB8AC3E}">
        <p14:creationId xmlns:p14="http://schemas.microsoft.com/office/powerpoint/2010/main" val="3170516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3A8917-DF82-4C78-B251-FF6787909DB7}"/>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BBCA9B1D-007B-4CC3-B5BB-D301A8D5D8D0}"/>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E9356F89-C364-49CD-8134-23308C6D5D18}"/>
              </a:ext>
            </a:extLst>
          </p:cNvPr>
          <p:cNvPicPr>
            <a:picLocks noChangeAspect="1"/>
          </p:cNvPicPr>
          <p:nvPr/>
        </p:nvPicPr>
        <p:blipFill rotWithShape="1">
          <a:blip r:embed="rId2"/>
          <a:srcRect l="229" t="17701" r="11322" b="26437"/>
          <a:stretch/>
        </p:blipFill>
        <p:spPr>
          <a:xfrm>
            <a:off x="338084" y="157656"/>
            <a:ext cx="11515832" cy="5454869"/>
          </a:xfrm>
          <a:prstGeom prst="rect">
            <a:avLst/>
          </a:prstGeom>
        </p:spPr>
      </p:pic>
    </p:spTree>
    <p:extLst>
      <p:ext uri="{BB962C8B-B14F-4D97-AF65-F5344CB8AC3E}">
        <p14:creationId xmlns:p14="http://schemas.microsoft.com/office/powerpoint/2010/main" val="2171589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1F79FB-7BC2-44A8-93DC-5EF8EADA9AB1}"/>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47F07AAB-0879-4DA1-AE76-F604E4C6CCA2}"/>
              </a:ext>
            </a:extLst>
          </p:cNvPr>
          <p:cNvSpPr>
            <a:spLocks noGrp="1"/>
          </p:cNvSpPr>
          <p:nvPr>
            <p:ph idx="1"/>
          </p:nvPr>
        </p:nvSpPr>
        <p:spPr/>
        <p:txBody>
          <a:bodyPr/>
          <a:lstStyle/>
          <a:p>
            <a:endParaRPr lang="en-IN"/>
          </a:p>
        </p:txBody>
      </p:sp>
      <p:sp>
        <p:nvSpPr>
          <p:cNvPr id="5" name="TextBox 4">
            <a:extLst>
              <a:ext uri="{FF2B5EF4-FFF2-40B4-BE49-F238E27FC236}">
                <a16:creationId xmlns="" xmlns:a16="http://schemas.microsoft.com/office/drawing/2014/main" id="{3B3AAC88-4E37-4FA0-84C2-EACE93215243}"/>
              </a:ext>
            </a:extLst>
          </p:cNvPr>
          <p:cNvSpPr txBox="1"/>
          <p:nvPr/>
        </p:nvSpPr>
        <p:spPr>
          <a:xfrm>
            <a:off x="3046686" y="1997839"/>
            <a:ext cx="6093372" cy="2862322"/>
          </a:xfrm>
          <a:prstGeom prst="rect">
            <a:avLst/>
          </a:prstGeom>
          <a:noFill/>
        </p:spPr>
        <p:txBody>
          <a:bodyPr wrap="square">
            <a:spAutoFit/>
          </a:bodyPr>
          <a:lstStyle/>
          <a:p>
            <a:pPr marL="0" indent="0" algn="just">
              <a:buNone/>
            </a:pPr>
            <a:r>
              <a:rPr lang="en-US" dirty="0"/>
              <a:t>In defining relational algebra and calculus, the alternative of referring to fields by position is more convenient than referring to fields by name: Queries often involve the computation of intermediate results, which are themselves relation instances, and if we use field names to refer to fields, the definition of query language constructs must specify the names of fields for all intermediate relation instances. This can be tedious and is really a secondary issue because we can refer to fields by position anyway. On the other hand, field names make queries more readable.</a:t>
            </a:r>
            <a:endParaRPr lang="en-IN" dirty="0"/>
          </a:p>
        </p:txBody>
      </p:sp>
      <p:pic>
        <p:nvPicPr>
          <p:cNvPr id="7" name="Picture 6">
            <a:extLst>
              <a:ext uri="{FF2B5EF4-FFF2-40B4-BE49-F238E27FC236}">
                <a16:creationId xmlns="" xmlns:a16="http://schemas.microsoft.com/office/drawing/2014/main" id="{138B21C4-BBCB-4A33-A298-4A6D36C4091E}"/>
              </a:ext>
            </a:extLst>
          </p:cNvPr>
          <p:cNvPicPr>
            <a:picLocks noChangeAspect="1"/>
          </p:cNvPicPr>
          <p:nvPr/>
        </p:nvPicPr>
        <p:blipFill rotWithShape="1">
          <a:blip r:embed="rId2"/>
          <a:srcRect l="16652" t="16322" r="14253" b="26437"/>
          <a:stretch/>
        </p:blipFill>
        <p:spPr>
          <a:xfrm>
            <a:off x="409904" y="39164"/>
            <a:ext cx="11414234" cy="6708400"/>
          </a:xfrm>
          <a:prstGeom prst="rect">
            <a:avLst/>
          </a:prstGeom>
        </p:spPr>
      </p:pic>
    </p:spTree>
    <p:extLst>
      <p:ext uri="{BB962C8B-B14F-4D97-AF65-F5344CB8AC3E}">
        <p14:creationId xmlns:p14="http://schemas.microsoft.com/office/powerpoint/2010/main" val="3017067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B73E0-D4BB-4FD9-8EC7-ACB1B62EF241}"/>
              </a:ext>
            </a:extLst>
          </p:cNvPr>
          <p:cNvSpPr>
            <a:spLocks noGrp="1"/>
          </p:cNvSpPr>
          <p:nvPr>
            <p:ph type="title"/>
          </p:nvPr>
        </p:nvSpPr>
        <p:spPr>
          <a:xfrm>
            <a:off x="0" y="1"/>
            <a:ext cx="12192000" cy="1655378"/>
          </a:xfrm>
        </p:spPr>
        <p:txBody>
          <a:bodyPr>
            <a:normAutofit/>
          </a:bodyPr>
          <a:lstStyle/>
          <a:p>
            <a:r>
              <a:rPr lang="en-US" sz="2400" b="0" i="0" dirty="0">
                <a:solidFill>
                  <a:srgbClr val="222222"/>
                </a:solidFill>
                <a:effectLst/>
                <a:latin typeface="book antiqua" panose="02040602050305030304" pitchFamily="18" charset="0"/>
              </a:rPr>
              <a:t>[</a:t>
            </a:r>
            <a:r>
              <a:rPr lang="en-US" sz="2400" b="1" i="0" u="sng" dirty="0">
                <a:solidFill>
                  <a:srgbClr val="222222"/>
                </a:solidFill>
                <a:effectLst/>
                <a:latin typeface="book antiqua" panose="02040602050305030304" pitchFamily="18" charset="0"/>
              </a:rPr>
              <a:t>Hint:</a:t>
            </a:r>
            <a:r>
              <a:rPr lang="en-US" sz="2400" b="0" i="0" dirty="0">
                <a:solidFill>
                  <a:srgbClr val="222222"/>
                </a:solidFill>
                <a:effectLst/>
                <a:latin typeface="book antiqua" panose="02040602050305030304" pitchFamily="18" charset="0"/>
              </a:rPr>
              <a:t> </a:t>
            </a:r>
            <a:r>
              <a:rPr lang="en-US" sz="2400" b="1" i="1" dirty="0">
                <a:solidFill>
                  <a:srgbClr val="222222"/>
                </a:solidFill>
                <a:effectLst/>
                <a:latin typeface="book antiqua" panose="02040602050305030304" pitchFamily="18" charset="0"/>
              </a:rPr>
              <a:t>Given conditions are </a:t>
            </a:r>
            <a:r>
              <a:rPr lang="en-US" sz="2400" b="1" i="1" dirty="0" err="1">
                <a:solidFill>
                  <a:srgbClr val="222222"/>
                </a:solidFill>
                <a:effectLst/>
                <a:latin typeface="book antiqua" panose="02040602050305030304" pitchFamily="18" charset="0"/>
              </a:rPr>
              <a:t>pid</a:t>
            </a:r>
            <a:r>
              <a:rPr lang="en-US" sz="2400" b="1" i="1" dirty="0">
                <a:solidFill>
                  <a:srgbClr val="222222"/>
                </a:solidFill>
                <a:effectLst/>
                <a:latin typeface="book antiqua" panose="02040602050305030304" pitchFamily="18" charset="0"/>
              </a:rPr>
              <a:t>, </a:t>
            </a:r>
            <a:r>
              <a:rPr lang="en-US" sz="2400" b="1" i="1" dirty="0" err="1">
                <a:solidFill>
                  <a:srgbClr val="222222"/>
                </a:solidFill>
                <a:effectLst/>
                <a:latin typeface="book antiqua" panose="02040602050305030304" pitchFamily="18" charset="0"/>
              </a:rPr>
              <a:t>dest</a:t>
            </a:r>
            <a:r>
              <a:rPr lang="en-US" sz="2400" b="1" i="1" dirty="0">
                <a:solidFill>
                  <a:srgbClr val="222222"/>
                </a:solidFill>
                <a:effectLst/>
                <a:latin typeface="book antiqua" panose="02040602050305030304" pitchFamily="18" charset="0"/>
              </a:rPr>
              <a:t>, and </a:t>
            </a:r>
            <a:r>
              <a:rPr lang="en-US" sz="2400" b="1" i="1" dirty="0" err="1">
                <a:solidFill>
                  <a:srgbClr val="222222"/>
                </a:solidFill>
                <a:effectLst/>
                <a:latin typeface="book antiqua" panose="02040602050305030304" pitchFamily="18" charset="0"/>
              </a:rPr>
              <a:t>fdate</a:t>
            </a:r>
            <a:r>
              <a:rPr lang="en-US" sz="2400" b="1" i="1" dirty="0">
                <a:solidFill>
                  <a:srgbClr val="222222"/>
                </a:solidFill>
                <a:effectLst/>
                <a:latin typeface="book antiqua" panose="02040602050305030304" pitchFamily="18" charset="0"/>
              </a:rPr>
              <a:t>. </a:t>
            </a:r>
            <a:r>
              <a:rPr lang="en-US" sz="2400" b="1" i="1" dirty="0">
                <a:solidFill>
                  <a:srgbClr val="0070C0"/>
                </a:solidFill>
                <a:effectLst/>
                <a:latin typeface="book antiqua" panose="02040602050305030304" pitchFamily="18" charset="0"/>
              </a:rPr>
              <a:t>To get the flight id for a passenger given a </a:t>
            </a:r>
            <a:r>
              <a:rPr lang="en-US" sz="2400" b="1" i="1" dirty="0" err="1">
                <a:solidFill>
                  <a:srgbClr val="0070C0"/>
                </a:solidFill>
                <a:effectLst/>
                <a:latin typeface="book antiqua" panose="02040602050305030304" pitchFamily="18" charset="0"/>
              </a:rPr>
              <a:t>pid</a:t>
            </a:r>
            <a:r>
              <a:rPr lang="en-US" sz="2400" b="1" i="1" dirty="0">
                <a:solidFill>
                  <a:srgbClr val="0070C0"/>
                </a:solidFill>
                <a:effectLst/>
                <a:latin typeface="book antiqua" panose="02040602050305030304" pitchFamily="18" charset="0"/>
              </a:rPr>
              <a:t>, we have two tables flight and booking to be joined with necessary conditions.</a:t>
            </a:r>
            <a:r>
              <a:rPr lang="en-US" sz="2400" b="1" i="1" dirty="0">
                <a:solidFill>
                  <a:srgbClr val="222222"/>
                </a:solidFill>
                <a:effectLst/>
                <a:latin typeface="book antiqua" panose="02040602050305030304" pitchFamily="18" charset="0"/>
              </a:rPr>
              <a:t> </a:t>
            </a:r>
            <a:r>
              <a:rPr lang="en-US" sz="2400" b="1" i="1" dirty="0">
                <a:solidFill>
                  <a:srgbClr val="FF0000"/>
                </a:solidFill>
                <a:effectLst/>
                <a:latin typeface="book antiqua" panose="02040602050305030304" pitchFamily="18" charset="0"/>
              </a:rPr>
              <a:t>From the result, the flight id can be projected</a:t>
            </a:r>
            <a:r>
              <a:rPr lang="en-US" sz="2400" b="0" i="0" dirty="0">
                <a:solidFill>
                  <a:srgbClr val="222222"/>
                </a:solidFill>
                <a:effectLst/>
                <a:latin typeface="book antiqua" panose="02040602050305030304" pitchFamily="18" charset="0"/>
              </a:rPr>
              <a:t>]</a:t>
            </a:r>
            <a:endParaRPr lang="en-IN" sz="2400" dirty="0"/>
          </a:p>
        </p:txBody>
      </p:sp>
      <p:pic>
        <p:nvPicPr>
          <p:cNvPr id="9" name="Content Placeholder 8">
            <a:extLst>
              <a:ext uri="{FF2B5EF4-FFF2-40B4-BE49-F238E27FC236}">
                <a16:creationId xmlns="" xmlns:a16="http://schemas.microsoft.com/office/drawing/2014/main" id="{0ADD7D8C-70EE-400D-94C9-ECE96D0D9354}"/>
              </a:ext>
            </a:extLst>
          </p:cNvPr>
          <p:cNvPicPr>
            <a:picLocks noGrp="1" noChangeAspect="1"/>
          </p:cNvPicPr>
          <p:nvPr>
            <p:ph idx="1"/>
          </p:nvPr>
        </p:nvPicPr>
        <p:blipFill rotWithShape="1">
          <a:blip r:embed="rId2"/>
          <a:srcRect l="9331" t="55187" r="21762" b="36883"/>
          <a:stretch/>
        </p:blipFill>
        <p:spPr>
          <a:xfrm>
            <a:off x="399410" y="4450689"/>
            <a:ext cx="10794108" cy="931701"/>
          </a:xfrm>
        </p:spPr>
      </p:pic>
      <p:pic>
        <p:nvPicPr>
          <p:cNvPr id="5" name="Picture 4">
            <a:extLst>
              <a:ext uri="{FF2B5EF4-FFF2-40B4-BE49-F238E27FC236}">
                <a16:creationId xmlns="" xmlns:a16="http://schemas.microsoft.com/office/drawing/2014/main" id="{1D956DA4-6BD9-41F2-8AF8-9AF629333C68}"/>
              </a:ext>
            </a:extLst>
          </p:cNvPr>
          <p:cNvPicPr>
            <a:picLocks noChangeAspect="1"/>
          </p:cNvPicPr>
          <p:nvPr/>
        </p:nvPicPr>
        <p:blipFill rotWithShape="1">
          <a:blip r:embed="rId3"/>
          <a:srcRect l="746" t="30804" r="14426" b="55402"/>
          <a:stretch/>
        </p:blipFill>
        <p:spPr>
          <a:xfrm>
            <a:off x="0" y="1481958"/>
            <a:ext cx="12116859" cy="1947042"/>
          </a:xfrm>
          <a:prstGeom prst="rect">
            <a:avLst/>
          </a:prstGeom>
        </p:spPr>
      </p:pic>
      <p:pic>
        <p:nvPicPr>
          <p:cNvPr id="7" name="Picture 6">
            <a:extLst>
              <a:ext uri="{FF2B5EF4-FFF2-40B4-BE49-F238E27FC236}">
                <a16:creationId xmlns="" xmlns:a16="http://schemas.microsoft.com/office/drawing/2014/main" id="{1DEDC9B7-13CC-4355-836E-E2D079CBAC13}"/>
              </a:ext>
            </a:extLst>
          </p:cNvPr>
          <p:cNvPicPr>
            <a:picLocks noChangeAspect="1"/>
          </p:cNvPicPr>
          <p:nvPr/>
        </p:nvPicPr>
        <p:blipFill rotWithShape="1">
          <a:blip r:embed="rId2"/>
          <a:srcRect l="747" t="11678" r="25820" b="82717"/>
          <a:stretch/>
        </p:blipFill>
        <p:spPr>
          <a:xfrm>
            <a:off x="223355" y="3429000"/>
            <a:ext cx="10794107" cy="662152"/>
          </a:xfrm>
          <a:prstGeom prst="rect">
            <a:avLst/>
          </a:prstGeom>
        </p:spPr>
      </p:pic>
    </p:spTree>
    <p:extLst>
      <p:ext uri="{BB962C8B-B14F-4D97-AF65-F5344CB8AC3E}">
        <p14:creationId xmlns:p14="http://schemas.microsoft.com/office/powerpoint/2010/main" val="3991689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6B1F46A9-F5BC-420C-A877-E0111FA6BECD}"/>
              </a:ext>
            </a:extLst>
          </p:cNvPr>
          <p:cNvSpPr>
            <a:spLocks noGrp="1" noChangeArrowheads="1"/>
          </p:cNvSpPr>
          <p:nvPr>
            <p:ph idx="1"/>
          </p:nvPr>
        </p:nvSpPr>
        <p:spPr bwMode="auto">
          <a:xfrm>
            <a:off x="136634" y="0"/>
            <a:ext cx="11918731" cy="69557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r>
              <a:rPr kumimoji="0" lang="en-US" altLang="en-US" sz="2600" b="1" i="0" u="sng" strike="noStrike" cap="none" normalizeH="0" baseline="0" dirty="0">
                <a:ln>
                  <a:noFill/>
                </a:ln>
                <a:solidFill>
                  <a:srgbClr val="222222"/>
                </a:solidFill>
                <a:effectLst/>
                <a:latin typeface="Book Antiqua" panose="02040602050305030304" pitchFamily="18" charset="0"/>
                <a:cs typeface="Arial" panose="020B0604020202020204" pitchFamily="34" charset="0"/>
              </a:rPr>
              <a:t>Hint:</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here applied a set difference operation. </a:t>
            </a:r>
            <a:r>
              <a:rPr kumimoji="0" lang="en-US" altLang="en-US" sz="2600" b="1" i="1" u="none" strike="noStrike" cap="none" normalizeH="0" baseline="0" dirty="0">
                <a:ln>
                  <a:noFill/>
                </a:ln>
                <a:solidFill>
                  <a:srgbClr val="FF0000"/>
                </a:solidFill>
                <a:effectLst/>
                <a:latin typeface="Book Antiqua" panose="02040602050305030304" pitchFamily="18" charset="0"/>
                <a:cs typeface="Arial" panose="020B0604020202020204" pitchFamily="34" charset="0"/>
              </a:rPr>
              <a:t>The set difference operation returns only </a:t>
            </a:r>
            <a:r>
              <a:rPr kumimoji="0" lang="en-US" altLang="en-US" sz="2600" b="1" i="1" u="none" strike="noStrike" cap="none" normalizeH="0" baseline="0" dirty="0" err="1">
                <a:ln>
                  <a:noFill/>
                </a:ln>
                <a:solidFill>
                  <a:srgbClr val="FF0000"/>
                </a:solidFill>
                <a:effectLst/>
                <a:latin typeface="Book Antiqua" panose="02040602050305030304" pitchFamily="18" charset="0"/>
                <a:cs typeface="Arial" panose="020B0604020202020204" pitchFamily="34" charset="0"/>
              </a:rPr>
              <a:t>pids</a:t>
            </a:r>
            <a:r>
              <a:rPr kumimoji="0" lang="en-US" altLang="en-US" sz="2600" b="1" i="1" u="none" strike="noStrike" cap="none" normalizeH="0" baseline="0" dirty="0">
                <a:ln>
                  <a:noFill/>
                </a:ln>
                <a:solidFill>
                  <a:srgbClr val="FF0000"/>
                </a:solidFill>
                <a:effectLst/>
                <a:latin typeface="Book Antiqua" panose="02040602050305030304" pitchFamily="18" charset="0"/>
                <a:cs typeface="Arial" panose="020B0604020202020204" pitchFamily="34" charset="0"/>
              </a:rPr>
              <a:t> that have no booking</a:t>
            </a:r>
            <a:r>
              <a:rPr kumimoji="0" lang="en-US" altLang="en-US" sz="26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1" i="1" u="none" strike="noStrike" cap="none" normalizeH="0" baseline="0" dirty="0">
                <a:ln>
                  <a:noFill/>
                </a:ln>
                <a:solidFill>
                  <a:srgbClr val="0070C0"/>
                </a:solidFill>
                <a:effectLst/>
                <a:latin typeface="Book Antiqua" panose="02040602050305030304" pitchFamily="18" charset="0"/>
                <a:cs typeface="Arial" panose="020B0604020202020204" pitchFamily="34" charset="0"/>
              </a:rPr>
              <a:t>The result is joined with passenger table to get the passenger names</a:t>
            </a:r>
            <a:r>
              <a:rPr kumimoji="0" lang="en-US" altLang="en-US" sz="26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r>
              <a:rPr kumimoji="0" lang="en-US" altLang="en-US" sz="2600" b="0" i="0" u="none" strike="noStrike" cap="none" normalizeH="0" baseline="0" dirty="0">
                <a:ln>
                  <a:noFill/>
                </a:ln>
                <a:solidFill>
                  <a:schemeClr val="tx1"/>
                </a:solidFill>
                <a:effectLst/>
              </a:rPr>
              <a:t> </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600" dirty="0">
              <a:solidFill>
                <a:srgbClr val="222222"/>
              </a:solidFill>
              <a:latin typeface="Book Antiqua" panose="0204060205030503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800080"/>
                </a:solidFill>
                <a:effectLst/>
                <a:latin typeface="Book Antiqua" panose="02040602050305030304" pitchFamily="18" charset="0"/>
                <a:cs typeface="Arial" panose="020B0604020202020204" pitchFamily="34" charset="0"/>
              </a:rPr>
              <a:t>f) Find the agency names for agencies that located in the same city as passenger with passenger id 123.</a:t>
            </a: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E36C0A"/>
                </a:solidFill>
                <a:effectLst/>
                <a:latin typeface="Book Antiqua" panose="02040602050305030304" pitchFamily="18" charset="0"/>
                <a:cs typeface="Arial" panose="020B0604020202020204" pitchFamily="34" charset="0"/>
              </a:rPr>
              <a:t>Π</a:t>
            </a:r>
            <a:r>
              <a:rPr kumimoji="0" lang="en-US" altLang="en-US" sz="2600" b="0" i="1" u="none" strike="noStrike" cap="none" normalizeH="0" baseline="-30000" dirty="0">
                <a:ln>
                  <a:noFill/>
                </a:ln>
                <a:solidFill>
                  <a:srgbClr val="E36C0A"/>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E36C0A"/>
                </a:solidFill>
                <a:effectLst/>
                <a:latin typeface="Book Antiqua" panose="02040602050305030304" pitchFamily="18" charset="0"/>
                <a:cs typeface="Arial" panose="020B0604020202020204" pitchFamily="34" charset="0"/>
              </a:rPr>
              <a:t>aname</a:t>
            </a:r>
            <a:r>
              <a:rPr kumimoji="0" lang="en-US" altLang="en-US" sz="2600" b="0" i="1" u="none" strike="noStrike" cap="none" normalizeH="0" baseline="-30000" dirty="0">
                <a:ln>
                  <a:noFill/>
                </a:ln>
                <a:solidFill>
                  <a:srgbClr val="E36C0A"/>
                </a:solidFill>
                <a:effectLst/>
                <a:latin typeface="Book Antiqua" panose="02040602050305030304" pitchFamily="18" charset="0"/>
                <a:cs typeface="Arial" panose="020B0604020202020204" pitchFamily="34" charset="0"/>
              </a:rPr>
              <a:t> </a:t>
            </a:r>
            <a:r>
              <a:rPr kumimoji="0" lang="en-US" altLang="en-US" sz="2600" b="0" i="0" u="none" strike="noStrike" cap="none" normalizeH="0" baseline="0" dirty="0">
                <a:ln>
                  <a:noFill/>
                </a:ln>
                <a:solidFill>
                  <a:srgbClr val="E36C0A"/>
                </a:solidFill>
                <a:effectLst/>
                <a:latin typeface="Book Antiqua" panose="02040602050305030304" pitchFamily="18" charset="0"/>
                <a:cs typeface="Arial" panose="020B0604020202020204" pitchFamily="34" charset="0"/>
              </a:rPr>
              <a:t>(</a:t>
            </a:r>
            <a:r>
              <a:rPr kumimoji="0" lang="en-US" altLang="en-US" sz="2600" b="0" i="0" u="none" strike="noStrike" cap="none" normalizeH="0" baseline="0" dirty="0">
                <a:ln>
                  <a:noFill/>
                </a:ln>
                <a:solidFill>
                  <a:srgbClr val="0070C0"/>
                </a:solidFill>
                <a:effectLst/>
                <a:latin typeface="Book Antiqua" panose="02040602050305030304" pitchFamily="18" charset="0"/>
                <a:cs typeface="Arial" panose="020B0604020202020204" pitchFamily="34" charset="0"/>
              </a:rPr>
              <a:t>agency </a:t>
            </a:r>
            <a:r>
              <a:rPr kumimoji="0" lang="en-US" altLang="en-US" sz="2600" b="0" i="0" u="none" strike="noStrike" cap="none" normalizeH="0" baseline="0" dirty="0">
                <a:ln>
                  <a:noFill/>
                </a:ln>
                <a:solidFill>
                  <a:srgbClr val="FF0000"/>
                </a:solidFill>
                <a:effectLst/>
                <a:latin typeface="Cambria Math" panose="02040503050406030204" pitchFamily="18" charset="0"/>
                <a:cs typeface="Arial" panose="020B0604020202020204" pitchFamily="34" charset="0"/>
              </a:rPr>
              <a:t>⨝</a:t>
            </a:r>
            <a:r>
              <a:rPr kumimoji="0" lang="en-US" altLang="en-US" sz="2600" b="0" i="1" u="none" strike="noStrike" cap="none" normalizeH="0" baseline="-30000" dirty="0">
                <a:ln>
                  <a:noFill/>
                </a:ln>
                <a:solidFill>
                  <a:srgbClr val="FF0000"/>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FF0000"/>
                </a:solidFill>
                <a:effectLst/>
                <a:latin typeface="Book Antiqua" panose="02040602050305030304" pitchFamily="18" charset="0"/>
                <a:cs typeface="Arial" panose="020B0604020202020204" pitchFamily="34" charset="0"/>
              </a:rPr>
              <a:t>acity</a:t>
            </a:r>
            <a:r>
              <a:rPr kumimoji="0" lang="en-US" altLang="en-US" sz="2600" b="0" i="1" u="none" strike="noStrike" cap="none" normalizeH="0" baseline="-30000" dirty="0">
                <a:ln>
                  <a:noFill/>
                </a:ln>
                <a:solidFill>
                  <a:srgbClr val="FF0000"/>
                </a:solidFill>
                <a:effectLst/>
                <a:latin typeface="Book Antiqua" panose="02040602050305030304" pitchFamily="18" charset="0"/>
                <a:cs typeface="Arial" panose="020B0604020202020204" pitchFamily="34" charset="0"/>
              </a:rPr>
              <a:t> = </a:t>
            </a:r>
            <a:r>
              <a:rPr kumimoji="0" lang="en-US" altLang="en-US" sz="2600" b="0" i="1" u="none" strike="noStrike" cap="none" normalizeH="0" baseline="-30000" dirty="0" err="1">
                <a:ln>
                  <a:noFill/>
                </a:ln>
                <a:solidFill>
                  <a:srgbClr val="FF0000"/>
                </a:solidFill>
                <a:effectLst/>
                <a:latin typeface="Book Antiqua" panose="02040602050305030304" pitchFamily="18" charset="0"/>
                <a:cs typeface="Arial" panose="020B0604020202020204" pitchFamily="34" charset="0"/>
              </a:rPr>
              <a:t>pcity</a:t>
            </a:r>
            <a:r>
              <a:rPr kumimoji="0" lang="en-US" altLang="en-US" sz="2600" b="0" i="1"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0" i="0" u="none" strike="noStrike" cap="none" normalizeH="0" baseline="0" dirty="0">
                <a:ln>
                  <a:noFill/>
                </a:ln>
                <a:solidFill>
                  <a:srgbClr val="0070C0"/>
                </a:solidFill>
                <a:effectLst/>
                <a:latin typeface="Book Antiqua" panose="02040602050305030304" pitchFamily="18" charset="0"/>
                <a:cs typeface="Arial" panose="020B0604020202020204" pitchFamily="34" charset="0"/>
              </a:rPr>
              <a:t>(σ</a:t>
            </a:r>
            <a:r>
              <a:rPr kumimoji="0" lang="en-US" altLang="en-US" sz="2600" b="0" i="1" u="none" strike="noStrike" cap="none" normalizeH="0" baseline="-30000" dirty="0">
                <a:ln>
                  <a:noFill/>
                </a:ln>
                <a:solidFill>
                  <a:srgbClr val="0070C0"/>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0070C0"/>
                </a:solidFill>
                <a:effectLst/>
                <a:latin typeface="Book Antiqua" panose="02040602050305030304" pitchFamily="18" charset="0"/>
                <a:cs typeface="Arial" panose="020B0604020202020204" pitchFamily="34" charset="0"/>
              </a:rPr>
              <a:t>pid</a:t>
            </a:r>
            <a:r>
              <a:rPr kumimoji="0" lang="en-US" altLang="en-US" sz="2600" b="0" i="1" u="none" strike="noStrike" cap="none" normalizeH="0" baseline="-30000" dirty="0">
                <a:ln>
                  <a:noFill/>
                </a:ln>
                <a:solidFill>
                  <a:srgbClr val="0070C0"/>
                </a:solidFill>
                <a:effectLst/>
                <a:latin typeface="Book Antiqua" panose="02040602050305030304" pitchFamily="18" charset="0"/>
                <a:cs typeface="Arial" panose="020B0604020202020204" pitchFamily="34" charset="0"/>
              </a:rPr>
              <a:t> = 123 </a:t>
            </a:r>
            <a:r>
              <a:rPr kumimoji="0" lang="en-US" altLang="en-US" sz="2600" b="0" i="0" u="none" strike="noStrike" cap="none" normalizeH="0" baseline="0" dirty="0">
                <a:ln>
                  <a:noFill/>
                </a:ln>
                <a:solidFill>
                  <a:srgbClr val="0070C0"/>
                </a:solidFill>
                <a:effectLst/>
                <a:latin typeface="Book Antiqua" panose="02040602050305030304" pitchFamily="18" charset="0"/>
                <a:cs typeface="Arial" panose="020B0604020202020204" pitchFamily="34" charset="0"/>
              </a:rPr>
              <a:t>(passenger))</a:t>
            </a:r>
            <a:r>
              <a:rPr kumimoji="0" lang="en-US" altLang="en-US" sz="2600" b="0" i="0" u="none" strike="noStrike" cap="none" normalizeH="0" baseline="0" dirty="0">
                <a:ln>
                  <a:noFill/>
                </a:ln>
                <a:solidFill>
                  <a:srgbClr val="E36C0A"/>
                </a:solidFill>
                <a:effectLst/>
                <a:latin typeface="Book Antiqua" panose="02040602050305030304" pitchFamily="18" charset="0"/>
                <a:cs typeface="Arial" panose="020B0604020202020204" pitchFamily="34" charset="0"/>
              </a:rPr>
              <a:t>)</a:t>
            </a: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n-US" altLang="en-US" sz="2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r>
              <a:rPr kumimoji="0" lang="en-US" altLang="en-US" sz="2600" b="1" i="0" u="sng" strike="noStrike" cap="none" normalizeH="0" baseline="0" dirty="0">
                <a:ln>
                  <a:noFill/>
                </a:ln>
                <a:solidFill>
                  <a:srgbClr val="222222"/>
                </a:solidFill>
                <a:effectLst/>
                <a:latin typeface="Book Antiqua" panose="02040602050305030304" pitchFamily="18" charset="0"/>
                <a:cs typeface="Arial" panose="020B0604020202020204" pitchFamily="34" charset="0"/>
              </a:rPr>
              <a:t>Hint:</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1" i="1" u="none" strike="noStrike" cap="none" normalizeH="0" baseline="0" dirty="0">
                <a:ln>
                  <a:noFill/>
                </a:ln>
                <a:solidFill>
                  <a:srgbClr val="FF0000"/>
                </a:solidFill>
                <a:effectLst/>
                <a:latin typeface="Book Antiqua" panose="02040602050305030304" pitchFamily="18" charset="0"/>
                <a:cs typeface="Arial" panose="020B0604020202020204" pitchFamily="34" charset="0"/>
              </a:rPr>
              <a:t>we performed a theta join on equality conditions (</a:t>
            </a:r>
            <a:r>
              <a:rPr kumimoji="0" lang="en-US" altLang="en-US" sz="2600" b="1" i="1" u="none" strike="noStrike" cap="none" normalizeH="0" baseline="0" dirty="0" err="1">
                <a:ln>
                  <a:noFill/>
                </a:ln>
                <a:solidFill>
                  <a:srgbClr val="FF0000"/>
                </a:solidFill>
                <a:effectLst/>
                <a:latin typeface="Book Antiqua" panose="02040602050305030304" pitchFamily="18" charset="0"/>
                <a:cs typeface="Arial" panose="020B0604020202020204" pitchFamily="34" charset="0"/>
              </a:rPr>
              <a:t>equi</a:t>
            </a:r>
            <a:r>
              <a:rPr kumimoji="0" lang="en-US" altLang="en-US" sz="2600" b="1" i="1" u="none" strike="noStrike" cap="none" normalizeH="0" baseline="0" dirty="0">
                <a:ln>
                  <a:noFill/>
                </a:ln>
                <a:solidFill>
                  <a:srgbClr val="FF0000"/>
                </a:solidFill>
                <a:effectLst/>
                <a:latin typeface="Book Antiqua" panose="02040602050305030304" pitchFamily="18" charset="0"/>
                <a:cs typeface="Arial" panose="020B0604020202020204" pitchFamily="34" charset="0"/>
              </a:rPr>
              <a:t> join)</a:t>
            </a:r>
            <a:r>
              <a:rPr kumimoji="0" lang="en-US" altLang="en-US" sz="26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here. </a:t>
            </a:r>
            <a:r>
              <a:rPr kumimoji="0" lang="en-US" altLang="en-US" sz="2600" b="1" i="1" u="none" strike="noStrike" cap="none" normalizeH="0" baseline="0" dirty="0">
                <a:ln>
                  <a:noFill/>
                </a:ln>
                <a:solidFill>
                  <a:srgbClr val="0070C0"/>
                </a:solidFill>
                <a:effectLst/>
                <a:latin typeface="Book Antiqua" panose="02040602050305030304" pitchFamily="18" charset="0"/>
                <a:cs typeface="Arial" panose="020B0604020202020204" pitchFamily="34" charset="0"/>
              </a:rPr>
              <a:t>This is done between details of passenger 123 and the agency table to get the valid records where the city values are same.</a:t>
            </a:r>
            <a:r>
              <a:rPr kumimoji="0" lang="en-US" altLang="en-US" sz="26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From the results, </a:t>
            </a:r>
            <a:r>
              <a:rPr kumimoji="0" lang="en-US" altLang="en-US" sz="2600" b="1" i="1" u="none" strike="noStrike" cap="none" normalizeH="0" baseline="0" dirty="0" err="1">
                <a:ln>
                  <a:noFill/>
                </a:ln>
                <a:solidFill>
                  <a:srgbClr val="E36C0A"/>
                </a:solidFill>
                <a:effectLst/>
                <a:latin typeface="Book Antiqua" panose="02040602050305030304" pitchFamily="18" charset="0"/>
                <a:cs typeface="Arial" panose="020B0604020202020204" pitchFamily="34" charset="0"/>
              </a:rPr>
              <a:t>aname</a:t>
            </a:r>
            <a:r>
              <a:rPr kumimoji="0" lang="en-US" altLang="en-US" sz="2600" b="1" i="1" u="none" strike="noStrike" cap="none" normalizeH="0" baseline="0" dirty="0">
                <a:ln>
                  <a:noFill/>
                </a:ln>
                <a:solidFill>
                  <a:srgbClr val="E36C0A"/>
                </a:solidFill>
                <a:effectLst/>
                <a:latin typeface="Book Antiqua" panose="02040602050305030304" pitchFamily="18" charset="0"/>
                <a:cs typeface="Arial" panose="020B0604020202020204" pitchFamily="34" charset="0"/>
              </a:rPr>
              <a:t> is projected</a:t>
            </a:r>
            <a:r>
              <a:rPr kumimoji="0" lang="en-US" altLang="en-US" sz="26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r>
              <a:rPr kumimoji="0" lang="en-US" altLang="en-US" sz="2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n-US" altLang="en-US" sz="2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800080"/>
                </a:solidFill>
                <a:effectLst/>
                <a:latin typeface="Book Antiqua" panose="02040602050305030304" pitchFamily="18" charset="0"/>
                <a:cs typeface="Arial" panose="020B0604020202020204" pitchFamily="34" charset="0"/>
              </a:rPr>
              <a:t>g) Get the details of flights that are scheduled on both dates 01/12/2020 and 02/12/2020 at 16:00 hours.</a:t>
            </a: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FF0000"/>
                </a:solidFill>
                <a:effectLst/>
                <a:latin typeface="Book Antiqua" panose="02040602050305030304" pitchFamily="18" charset="0"/>
                <a:cs typeface="Arial" panose="020B0604020202020204" pitchFamily="34" charset="0"/>
              </a:rPr>
              <a:t>(</a:t>
            </a:r>
            <a:r>
              <a:rPr kumimoji="0" lang="en-US" altLang="en-US" sz="2600" b="0" i="0" u="none" strike="noStrike" cap="none" normalizeH="0" baseline="0" dirty="0">
                <a:ln>
                  <a:noFill/>
                </a:ln>
                <a:solidFill>
                  <a:srgbClr val="0070C0"/>
                </a:solidFill>
                <a:effectLst/>
                <a:latin typeface="Book Antiqua" panose="02040602050305030304" pitchFamily="18" charset="0"/>
                <a:cs typeface="Arial" panose="020B0604020202020204" pitchFamily="34" charset="0"/>
              </a:rPr>
              <a:t>σ</a:t>
            </a:r>
            <a:r>
              <a:rPr kumimoji="0" lang="en-US" altLang="en-US" sz="2600" b="0" i="1" u="none" strike="noStrike" cap="none" normalizeH="0" baseline="-30000" dirty="0">
                <a:ln>
                  <a:noFill/>
                </a:ln>
                <a:solidFill>
                  <a:srgbClr val="0070C0"/>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0070C0"/>
                </a:solidFill>
                <a:effectLst/>
                <a:latin typeface="Book Antiqua" panose="02040602050305030304" pitchFamily="18" charset="0"/>
                <a:cs typeface="Arial" panose="020B0604020202020204" pitchFamily="34" charset="0"/>
              </a:rPr>
              <a:t>fdate</a:t>
            </a:r>
            <a:r>
              <a:rPr kumimoji="0" lang="en-US" altLang="en-US" sz="2600" b="0" i="1" u="none" strike="noStrike" cap="none" normalizeH="0" baseline="-30000" dirty="0">
                <a:ln>
                  <a:noFill/>
                </a:ln>
                <a:solidFill>
                  <a:srgbClr val="0070C0"/>
                </a:solidFill>
                <a:effectLst/>
                <a:latin typeface="Book Antiqua" panose="02040602050305030304" pitchFamily="18" charset="0"/>
                <a:cs typeface="Arial" panose="020B0604020202020204" pitchFamily="34" charset="0"/>
              </a:rPr>
              <a:t> = 01/12/2020 ^ time = 16:00 </a:t>
            </a:r>
            <a:r>
              <a:rPr kumimoji="0" lang="en-US" altLang="en-US" sz="2600" b="0" i="0" u="none" strike="noStrike" cap="none" normalizeH="0" baseline="0" dirty="0">
                <a:ln>
                  <a:noFill/>
                </a:ln>
                <a:solidFill>
                  <a:srgbClr val="0070C0"/>
                </a:solidFill>
                <a:effectLst/>
                <a:latin typeface="Book Antiqua" panose="02040602050305030304" pitchFamily="18" charset="0"/>
                <a:cs typeface="Arial" panose="020B0604020202020204" pitchFamily="34" charset="0"/>
              </a:rPr>
              <a:t>(flight)</a:t>
            </a:r>
            <a:r>
              <a:rPr kumimoji="0" lang="en-US" altLang="en-US" sz="2600" b="0" i="0" u="none" strike="noStrike" cap="none" normalizeH="0" baseline="0" dirty="0">
                <a:ln>
                  <a:noFill/>
                </a:ln>
                <a:solidFill>
                  <a:srgbClr val="FF0000"/>
                </a:solidFill>
                <a:effectLst/>
                <a:latin typeface="Book Antiqua" panose="02040602050305030304" pitchFamily="18" charset="0"/>
                <a:cs typeface="Arial" panose="020B0604020202020204" pitchFamily="34" charset="0"/>
              </a:rPr>
              <a:t>)</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0" i="0" u="none" strike="noStrike" cap="none" normalizeH="0" baseline="0" dirty="0">
                <a:ln>
                  <a:noFill/>
                </a:ln>
                <a:solidFill>
                  <a:srgbClr val="E36C0A"/>
                </a:solidFill>
                <a:effectLst/>
                <a:latin typeface="Arial" panose="020B0604020202020204" pitchFamily="34" charset="0"/>
                <a:cs typeface="Arial" panose="020B0604020202020204" pitchFamily="34" charset="0"/>
              </a:rPr>
              <a:t>∩</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0" i="0" u="none" strike="noStrike" cap="none" normalizeH="0" baseline="0" dirty="0">
                <a:ln>
                  <a:noFill/>
                </a:ln>
                <a:solidFill>
                  <a:srgbClr val="FF0000"/>
                </a:solidFill>
                <a:effectLst/>
                <a:latin typeface="Book Antiqua" panose="02040602050305030304" pitchFamily="18" charset="0"/>
                <a:cs typeface="Arial" panose="020B0604020202020204" pitchFamily="34" charset="0"/>
              </a:rPr>
              <a:t>(</a:t>
            </a:r>
            <a:r>
              <a:rPr kumimoji="0" lang="en-US" altLang="en-US" sz="2600" b="0" i="0" u="none" strike="noStrike" cap="none" normalizeH="0" baseline="0" dirty="0">
                <a:ln>
                  <a:noFill/>
                </a:ln>
                <a:solidFill>
                  <a:srgbClr val="0070C0"/>
                </a:solidFill>
                <a:effectLst/>
                <a:latin typeface="Book Antiqua" panose="02040602050305030304" pitchFamily="18" charset="0"/>
                <a:cs typeface="Arial" panose="020B0604020202020204" pitchFamily="34" charset="0"/>
              </a:rPr>
              <a:t>σ</a:t>
            </a:r>
            <a:r>
              <a:rPr kumimoji="0" lang="en-US" altLang="en-US" sz="2600" b="0" i="1" u="none" strike="noStrike" cap="none" normalizeH="0" baseline="-30000" dirty="0">
                <a:ln>
                  <a:noFill/>
                </a:ln>
                <a:solidFill>
                  <a:srgbClr val="0070C0"/>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0070C0"/>
                </a:solidFill>
                <a:effectLst/>
                <a:latin typeface="Book Antiqua" panose="02040602050305030304" pitchFamily="18" charset="0"/>
                <a:cs typeface="Arial" panose="020B0604020202020204" pitchFamily="34" charset="0"/>
              </a:rPr>
              <a:t>fdate</a:t>
            </a:r>
            <a:r>
              <a:rPr kumimoji="0" lang="en-US" altLang="en-US" sz="2600" b="0" i="1" u="none" strike="noStrike" cap="none" normalizeH="0" baseline="-30000" dirty="0">
                <a:ln>
                  <a:noFill/>
                </a:ln>
                <a:solidFill>
                  <a:srgbClr val="0070C0"/>
                </a:solidFill>
                <a:effectLst/>
                <a:latin typeface="Book Antiqua" panose="02040602050305030304" pitchFamily="18" charset="0"/>
                <a:cs typeface="Arial" panose="020B0604020202020204" pitchFamily="34" charset="0"/>
              </a:rPr>
              <a:t> = 02/12/2020 ^ time = 16:00 </a:t>
            </a:r>
            <a:r>
              <a:rPr kumimoji="0" lang="en-US" altLang="en-US" sz="2600" b="0" i="0" u="none" strike="noStrike" cap="none" normalizeH="0" baseline="0" dirty="0">
                <a:ln>
                  <a:noFill/>
                </a:ln>
                <a:solidFill>
                  <a:srgbClr val="0070C0"/>
                </a:solidFill>
                <a:effectLst/>
                <a:latin typeface="Book Antiqua" panose="02040602050305030304" pitchFamily="18" charset="0"/>
                <a:cs typeface="Arial" panose="020B0604020202020204" pitchFamily="34" charset="0"/>
              </a:rPr>
              <a:t>(flight)</a:t>
            </a:r>
            <a:r>
              <a:rPr kumimoji="0" lang="en-US" altLang="en-US" sz="2600" b="0" i="0" u="none" strike="noStrike" cap="none" normalizeH="0" baseline="0" dirty="0">
                <a:ln>
                  <a:noFill/>
                </a:ln>
                <a:solidFill>
                  <a:srgbClr val="FF0000"/>
                </a:solidFill>
                <a:effectLst/>
                <a:latin typeface="Book Antiqua" panose="02040602050305030304" pitchFamily="18" charset="0"/>
                <a:cs typeface="Arial" panose="020B0604020202020204" pitchFamily="34" charset="0"/>
              </a:rPr>
              <a:t>)</a:t>
            </a: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0854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6B1F46A9-F5BC-420C-A877-E0111FA6BECD}"/>
              </a:ext>
            </a:extLst>
          </p:cNvPr>
          <p:cNvSpPr>
            <a:spLocks noGrp="1" noChangeArrowheads="1"/>
          </p:cNvSpPr>
          <p:nvPr>
            <p:ph idx="1"/>
          </p:nvPr>
        </p:nvSpPr>
        <p:spPr bwMode="auto">
          <a:xfrm>
            <a:off x="136634" y="0"/>
            <a:ext cx="11918731" cy="65248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r>
              <a:rPr kumimoji="0" lang="en-US" altLang="en-US" sz="2600" b="1" i="0" u="sng" strike="noStrike" cap="none" normalizeH="0" baseline="0" dirty="0">
                <a:ln>
                  <a:noFill/>
                </a:ln>
                <a:solidFill>
                  <a:srgbClr val="222222"/>
                </a:solidFill>
                <a:effectLst/>
                <a:latin typeface="Book Antiqua" panose="02040602050305030304" pitchFamily="18" charset="0"/>
                <a:cs typeface="Arial" panose="020B0604020202020204" pitchFamily="34" charset="0"/>
              </a:rPr>
              <a:t>Hint:</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the requirement is for flight details for both dates in common. Hence, </a:t>
            </a:r>
            <a:r>
              <a:rPr kumimoji="0" lang="en-US" altLang="en-US" sz="2600" b="1" i="1" u="none" strike="noStrike" cap="none" normalizeH="0" baseline="0" dirty="0">
                <a:ln>
                  <a:noFill/>
                </a:ln>
                <a:solidFill>
                  <a:srgbClr val="E36C0A"/>
                </a:solidFill>
                <a:effectLst/>
                <a:latin typeface="Book Antiqua" panose="02040602050305030304" pitchFamily="18" charset="0"/>
                <a:cs typeface="Arial" panose="020B0604020202020204" pitchFamily="34" charset="0"/>
              </a:rPr>
              <a:t>set intersection is used</a:t>
            </a:r>
            <a:r>
              <a:rPr kumimoji="0" lang="en-US" altLang="en-US" sz="26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between the </a:t>
            </a:r>
            <a:r>
              <a:rPr kumimoji="0" lang="en-US" altLang="en-US" sz="2600" b="1" i="1" u="none" strike="noStrike" cap="none" normalizeH="0" baseline="0" dirty="0">
                <a:ln>
                  <a:noFill/>
                </a:ln>
                <a:solidFill>
                  <a:srgbClr val="FF0000"/>
                </a:solidFill>
                <a:effectLst/>
                <a:latin typeface="Book Antiqua" panose="02040602050305030304" pitchFamily="18" charset="0"/>
                <a:cs typeface="Arial" panose="020B0604020202020204" pitchFamily="34" charset="0"/>
              </a:rPr>
              <a:t>temporary relations generated</a:t>
            </a:r>
            <a:r>
              <a:rPr kumimoji="0" lang="en-US" altLang="en-US" sz="2600" b="1" i="1" u="none" strike="noStrike" cap="none" normalizeH="0" baseline="0" dirty="0">
                <a:ln>
                  <a:noFill/>
                </a:ln>
                <a:solidFill>
                  <a:srgbClr val="0070C0"/>
                </a:solidFill>
                <a:effectLst/>
                <a:latin typeface="Book Antiqua" panose="02040602050305030304" pitchFamily="18" charset="0"/>
                <a:cs typeface="Arial" panose="020B0604020202020204" pitchFamily="34" charset="0"/>
              </a:rPr>
              <a:t> from application of various conditions</a:t>
            </a:r>
            <a:r>
              <a:rPr kumimoji="0" lang="en-US" altLang="en-US" sz="26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chemeClr val="tx1"/>
                </a:solidFill>
                <a:effectLst/>
                <a:latin typeface="Arial" panose="020B0604020202020204" pitchFamily="34" charset="0"/>
              </a:rPr>
              <a:t/>
            </a:r>
            <a:br>
              <a:rPr kumimoji="0" lang="en-US" altLang="en-US" sz="2600" b="0" i="0" u="none" strike="noStrike" cap="none" normalizeH="0" baseline="0" dirty="0">
                <a:ln>
                  <a:noFill/>
                </a:ln>
                <a:solidFill>
                  <a:schemeClr val="tx1"/>
                </a:solidFill>
                <a:effectLst/>
                <a:latin typeface="Arial" panose="020B0604020202020204" pitchFamily="34" charset="0"/>
              </a:rPr>
            </a:br>
            <a:r>
              <a:rPr kumimoji="0" lang="en-US" altLang="en-US" sz="2600" b="1" i="0" u="none" strike="noStrike" cap="none" normalizeH="0" baseline="0" dirty="0">
                <a:ln>
                  <a:noFill/>
                </a:ln>
                <a:solidFill>
                  <a:srgbClr val="800080"/>
                </a:solidFill>
                <a:effectLst/>
                <a:latin typeface="Book Antiqua" panose="02040602050305030304" pitchFamily="18" charset="0"/>
                <a:cs typeface="Arial" panose="020B0604020202020204" pitchFamily="34" charset="0"/>
              </a:rPr>
              <a:t>h) Get the details of flights that are scheduled on either of the dates 01/12/2020 or 02/12/2020 or both at 16:00 hours.</a:t>
            </a: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(σ</a:t>
            </a:r>
            <a:r>
              <a:rPr kumimoji="0" lang="en-US" altLang="en-US" sz="2600" b="0" i="1"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222222"/>
                </a:solidFill>
                <a:effectLst/>
                <a:latin typeface="Book Antiqua" panose="02040602050305030304" pitchFamily="18" charset="0"/>
                <a:cs typeface="Arial" panose="020B0604020202020204" pitchFamily="34" charset="0"/>
              </a:rPr>
              <a:t>fdate</a:t>
            </a:r>
            <a:r>
              <a:rPr kumimoji="0" lang="en-US" altLang="en-US" sz="2600" b="0" i="1"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 01/12/2020 ^ time = 16:00 </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(flight)) </a:t>
            </a:r>
            <a:r>
              <a:rPr kumimoji="0" lang="en-US" altLang="en-US" sz="2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(σ</a:t>
            </a:r>
            <a:r>
              <a:rPr kumimoji="0" lang="en-US" altLang="en-US" sz="2600" b="0" i="1"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222222"/>
                </a:solidFill>
                <a:effectLst/>
                <a:latin typeface="Book Antiqua" panose="02040602050305030304" pitchFamily="18" charset="0"/>
                <a:cs typeface="Arial" panose="020B0604020202020204" pitchFamily="34" charset="0"/>
              </a:rPr>
              <a:t>fdate</a:t>
            </a:r>
            <a:r>
              <a:rPr kumimoji="0" lang="en-US" altLang="en-US" sz="2600" b="0" i="1"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 02/12/2020 ^ time = 16:00 </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(flight))</a:t>
            </a: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0" i="0" u="none" strike="noStrike" cap="none" normalizeH="0" baseline="0" dirty="0">
                <a:ln>
                  <a:noFill/>
                </a:ln>
                <a:solidFill>
                  <a:schemeClr val="tx1"/>
                </a:solidFill>
                <a:effectLst/>
                <a:latin typeface="Arial" panose="020B0604020202020204" pitchFamily="34" charset="0"/>
              </a:rPr>
              <a:t/>
            </a:r>
            <a:br>
              <a:rPr kumimoji="0" lang="en-US" altLang="en-US" sz="2600" b="0" i="0" u="none" strike="noStrike" cap="none" normalizeH="0" baseline="0" dirty="0">
                <a:ln>
                  <a:noFill/>
                </a:ln>
                <a:solidFill>
                  <a:schemeClr val="tx1"/>
                </a:solidFill>
                <a:effectLst/>
                <a:latin typeface="Arial" panose="020B0604020202020204" pitchFamily="34" charset="0"/>
              </a:rPr>
            </a:br>
            <a:r>
              <a:rPr kumimoji="0" lang="en-US" altLang="en-US" sz="2600" b="1" i="0" u="none" strike="noStrike" cap="none" normalizeH="0" baseline="0" dirty="0">
                <a:ln>
                  <a:noFill/>
                </a:ln>
                <a:solidFill>
                  <a:srgbClr val="800080"/>
                </a:solidFill>
                <a:effectLst/>
                <a:latin typeface="Book Antiqua" panose="02040602050305030304" pitchFamily="18" charset="0"/>
                <a:cs typeface="Arial" panose="020B0604020202020204" pitchFamily="34" charset="0"/>
              </a:rPr>
              <a:t>i) Find the agency names for agencies who do not have any bookings for passenger with id 123.</a:t>
            </a: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Π</a:t>
            </a:r>
            <a:r>
              <a:rPr kumimoji="0" lang="en-US" altLang="en-US" sz="2600" b="0" i="1"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222222"/>
                </a:solidFill>
                <a:effectLst/>
                <a:latin typeface="Book Antiqua" panose="02040602050305030304" pitchFamily="18" charset="0"/>
                <a:cs typeface="Arial" panose="020B0604020202020204" pitchFamily="34" charset="0"/>
              </a:rPr>
              <a:t>aname</a:t>
            </a:r>
            <a:r>
              <a:rPr kumimoji="0" lang="en-US" altLang="en-US" sz="2600" b="0" i="1"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(agency </a:t>
            </a:r>
            <a:r>
              <a:rPr kumimoji="0" lang="en-US" altLang="en-US" sz="2600" b="0" i="0" u="none" strike="noStrike" cap="none" normalizeH="0" baseline="0" dirty="0">
                <a:ln>
                  <a:noFill/>
                </a:ln>
                <a:solidFill>
                  <a:srgbClr val="222222"/>
                </a:solidFill>
                <a:effectLst/>
                <a:latin typeface="Cambria Math" panose="02040503050406030204" pitchFamily="18" charset="0"/>
                <a:cs typeface="Arial" panose="020B0604020202020204" pitchFamily="34" charset="0"/>
              </a:rPr>
              <a:t>⨝</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(Π</a:t>
            </a:r>
            <a:r>
              <a:rPr kumimoji="0" lang="en-US" altLang="en-US" sz="2600" b="0" i="0"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aid </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(agency) – Π</a:t>
            </a:r>
            <a:r>
              <a:rPr kumimoji="0" lang="en-US" altLang="en-US" sz="2600" b="0" i="0"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aid </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(σ</a:t>
            </a:r>
            <a:r>
              <a:rPr kumimoji="0" lang="en-US" altLang="en-US" sz="2600" b="0" i="1"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222222"/>
                </a:solidFill>
                <a:effectLst/>
                <a:latin typeface="Book Antiqua" panose="02040602050305030304" pitchFamily="18" charset="0"/>
                <a:cs typeface="Arial" panose="020B0604020202020204" pitchFamily="34" charset="0"/>
              </a:rPr>
              <a:t>pid</a:t>
            </a:r>
            <a:r>
              <a:rPr kumimoji="0" lang="en-US" altLang="en-US" sz="2600" b="0" i="1"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 123 </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(booking)))</a:t>
            </a: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n-US" altLang="en-US" sz="2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r>
              <a:rPr kumimoji="0" lang="en-US" altLang="en-US" sz="2600" b="1" i="0" u="none" strike="noStrike" cap="none" normalizeH="0" baseline="0" dirty="0">
                <a:ln>
                  <a:noFill/>
                </a:ln>
                <a:solidFill>
                  <a:srgbClr val="800080"/>
                </a:solidFill>
                <a:effectLst/>
                <a:latin typeface="Book Antiqua" panose="02040602050305030304" pitchFamily="18" charset="0"/>
                <a:cs typeface="Arial" panose="020B0604020202020204" pitchFamily="34" charset="0"/>
              </a:rPr>
              <a:t>j) Find the details of all male passengers who are associated with Jet agency.</a:t>
            </a: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B050"/>
                </a:solidFill>
                <a:effectLst/>
                <a:latin typeface="Book Antiqua" panose="02040602050305030304" pitchFamily="18" charset="0"/>
                <a:cs typeface="Arial" panose="020B0604020202020204" pitchFamily="34" charset="0"/>
              </a:rPr>
              <a:t>Π</a:t>
            </a:r>
            <a:r>
              <a:rPr kumimoji="0" lang="en-US" altLang="en-US" sz="2600" b="0" i="1" u="none" strike="noStrike" cap="none" normalizeH="0" baseline="-30000" dirty="0">
                <a:ln>
                  <a:noFill/>
                </a:ln>
                <a:solidFill>
                  <a:srgbClr val="00B050"/>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00B050"/>
                </a:solidFill>
                <a:effectLst/>
                <a:latin typeface="Book Antiqua" panose="02040602050305030304" pitchFamily="18" charset="0"/>
                <a:cs typeface="Arial" panose="020B0604020202020204" pitchFamily="34" charset="0"/>
              </a:rPr>
              <a:t>passengers.pid</a:t>
            </a:r>
            <a:r>
              <a:rPr kumimoji="0" lang="en-US" altLang="en-US" sz="2600" b="0" i="1" u="none" strike="noStrike" cap="none" normalizeH="0" baseline="-30000" dirty="0">
                <a:ln>
                  <a:noFill/>
                </a:ln>
                <a:solidFill>
                  <a:srgbClr val="00B050"/>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00B050"/>
                </a:solidFill>
                <a:effectLst/>
                <a:latin typeface="Book Antiqua" panose="02040602050305030304" pitchFamily="18" charset="0"/>
                <a:cs typeface="Arial" panose="020B0604020202020204" pitchFamily="34" charset="0"/>
              </a:rPr>
              <a:t>pname</a:t>
            </a:r>
            <a:r>
              <a:rPr kumimoji="0" lang="en-US" altLang="en-US" sz="2600" b="0" i="1" u="none" strike="noStrike" cap="none" normalizeH="0" baseline="-30000" dirty="0">
                <a:ln>
                  <a:noFill/>
                </a:ln>
                <a:solidFill>
                  <a:srgbClr val="00B050"/>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00B050"/>
                </a:solidFill>
                <a:effectLst/>
                <a:latin typeface="Book Antiqua" panose="02040602050305030304" pitchFamily="18" charset="0"/>
                <a:cs typeface="Arial" panose="020B0604020202020204" pitchFamily="34" charset="0"/>
              </a:rPr>
              <a:t>pcity</a:t>
            </a:r>
            <a:r>
              <a:rPr kumimoji="0" lang="en-US" altLang="en-US" sz="2600" b="0" i="1" u="none" strike="noStrike" cap="none" normalizeH="0" baseline="-30000" dirty="0">
                <a:ln>
                  <a:noFill/>
                </a:ln>
                <a:solidFill>
                  <a:srgbClr val="00B050"/>
                </a:solidFill>
                <a:effectLst/>
                <a:latin typeface="Book Antiqua" panose="02040602050305030304" pitchFamily="18" charset="0"/>
                <a:cs typeface="Arial" panose="020B0604020202020204" pitchFamily="34" charset="0"/>
              </a:rPr>
              <a:t> </a:t>
            </a:r>
            <a:r>
              <a:rPr kumimoji="0" lang="en-US" altLang="en-US" sz="2600" b="0" i="0" u="none" strike="noStrike" cap="none" normalizeH="0" baseline="0" dirty="0">
                <a:ln>
                  <a:noFill/>
                </a:ln>
                <a:solidFill>
                  <a:srgbClr val="00B050"/>
                </a:solidFill>
                <a:effectLst/>
                <a:latin typeface="Book Antiqua" panose="02040602050305030304" pitchFamily="18" charset="0"/>
                <a:cs typeface="Arial" panose="020B0604020202020204" pitchFamily="34" charset="0"/>
              </a:rPr>
              <a:t>(</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σ</a:t>
            </a:r>
            <a:r>
              <a:rPr kumimoji="0" lang="en-US" altLang="en-US" sz="2600" b="0" i="1"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0" i="1" u="none" strike="noStrike" cap="none" normalizeH="0" baseline="-30000" dirty="0" err="1">
                <a:ln>
                  <a:noFill/>
                </a:ln>
                <a:solidFill>
                  <a:srgbClr val="0070C0"/>
                </a:solidFill>
                <a:effectLst/>
                <a:latin typeface="Book Antiqua" panose="02040602050305030304" pitchFamily="18" charset="0"/>
                <a:cs typeface="Arial" panose="020B0604020202020204" pitchFamily="34" charset="0"/>
              </a:rPr>
              <a:t>pgender</a:t>
            </a:r>
            <a:r>
              <a:rPr kumimoji="0" lang="en-US" altLang="en-US" sz="2600" b="0" i="1" u="none" strike="noStrike" cap="none" normalizeH="0" baseline="-30000" dirty="0">
                <a:ln>
                  <a:noFill/>
                </a:ln>
                <a:solidFill>
                  <a:srgbClr val="0070C0"/>
                </a:solidFill>
                <a:effectLst/>
                <a:latin typeface="Book Antiqua" panose="02040602050305030304" pitchFamily="18" charset="0"/>
                <a:cs typeface="Arial" panose="020B0604020202020204" pitchFamily="34" charset="0"/>
              </a:rPr>
              <a:t> = “Male”</a:t>
            </a:r>
            <a:r>
              <a:rPr kumimoji="0" lang="en-US" altLang="en-US" sz="2600" b="0" i="1" u="none" strike="noStrike" cap="none" normalizeH="0" baseline="-30000" dirty="0">
                <a:ln>
                  <a:noFill/>
                </a:ln>
                <a:solidFill>
                  <a:srgbClr val="222222"/>
                </a:solidFill>
                <a:effectLst/>
                <a:latin typeface="Book Antiqua" panose="02040602050305030304" pitchFamily="18" charset="0"/>
                <a:cs typeface="Arial" panose="020B0604020202020204" pitchFamily="34" charset="0"/>
              </a:rPr>
              <a:t> </a:t>
            </a: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r>
              <a:rPr kumimoji="0" lang="en-US" altLang="en-US" sz="2600" b="0" i="0" u="none" strike="noStrike" cap="none" normalizeH="0" baseline="0" dirty="0">
                <a:ln>
                  <a:noFill/>
                </a:ln>
                <a:solidFill>
                  <a:srgbClr val="FF0000"/>
                </a:solidFill>
                <a:effectLst/>
                <a:latin typeface="Book Antiqua" panose="02040602050305030304" pitchFamily="18" charset="0"/>
                <a:cs typeface="Arial" panose="020B0604020202020204" pitchFamily="34" charset="0"/>
              </a:rPr>
              <a:t>passengers </a:t>
            </a:r>
            <a:r>
              <a:rPr kumimoji="0" lang="en-US" altLang="en-US" sz="2600" b="0" i="0" u="none" strike="noStrike" cap="none" normalizeH="0" baseline="0" dirty="0">
                <a:ln>
                  <a:noFill/>
                </a:ln>
                <a:solidFill>
                  <a:srgbClr val="FF0000"/>
                </a:solidFill>
                <a:effectLst/>
                <a:latin typeface="Cambria Math" panose="02040503050406030204" pitchFamily="18" charset="0"/>
                <a:cs typeface="Arial" panose="020B0604020202020204" pitchFamily="34" charset="0"/>
              </a:rPr>
              <a:t>⨝ booking ⨝ agency</a:t>
            </a:r>
            <a:r>
              <a:rPr kumimoji="0" lang="en-US" altLang="en-US" sz="2600" b="0" i="0" u="none" strike="noStrike" cap="none" normalizeH="0" baseline="0" dirty="0">
                <a:ln>
                  <a:noFill/>
                </a:ln>
                <a:solidFill>
                  <a:srgbClr val="222222"/>
                </a:solidFill>
                <a:effectLst/>
                <a:latin typeface="Cambria Math" panose="02040503050406030204" pitchFamily="18" charset="0"/>
                <a:cs typeface="Arial" panose="020B0604020202020204" pitchFamily="34" charset="0"/>
              </a:rPr>
              <a:t>)</a:t>
            </a:r>
            <a:r>
              <a:rPr kumimoji="0" lang="en-US" altLang="en-US" sz="2600" b="0" i="0" u="none" strike="noStrike" cap="none" normalizeH="0" baseline="0" dirty="0">
                <a:ln>
                  <a:noFill/>
                </a:ln>
                <a:solidFill>
                  <a:srgbClr val="00B050"/>
                </a:solidFill>
                <a:effectLst/>
                <a:latin typeface="Book Antiqua" panose="02040602050305030304" pitchFamily="18" charset="0"/>
                <a:cs typeface="Arial" panose="020B0604020202020204" pitchFamily="34" charset="0"/>
              </a:rPr>
              <a:t>)</a:t>
            </a: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r>
              <a:rPr kumimoji="0" lang="en-US" altLang="en-US" sz="1200" b="1" i="0" u="sng" strike="noStrike" cap="none" normalizeH="0" baseline="0" dirty="0">
                <a:ln>
                  <a:noFill/>
                </a:ln>
                <a:solidFill>
                  <a:srgbClr val="222222"/>
                </a:solidFill>
                <a:effectLst/>
                <a:latin typeface="Book Antiqua" panose="02040602050305030304" pitchFamily="18" charset="0"/>
                <a:cs typeface="Arial" panose="020B0604020202020204" pitchFamily="34" charset="0"/>
              </a:rPr>
              <a:t>Hint:</a:t>
            </a:r>
            <a:r>
              <a:rPr kumimoji="0" lang="en-US" altLang="en-US" sz="12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a:t>
            </a:r>
            <a:r>
              <a:rPr kumimoji="0" lang="en-US" altLang="en-US" sz="12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To get the link between passengers and agency, we need </a:t>
            </a:r>
            <a:r>
              <a:rPr kumimoji="0" lang="en-US" altLang="en-US" sz="1200" b="1" i="1" u="none" strike="noStrike" cap="none" normalizeH="0" baseline="0" dirty="0">
                <a:ln>
                  <a:noFill/>
                </a:ln>
                <a:solidFill>
                  <a:srgbClr val="FF0000"/>
                </a:solidFill>
                <a:effectLst/>
                <a:latin typeface="Book Antiqua" panose="02040602050305030304" pitchFamily="18" charset="0"/>
                <a:cs typeface="Arial" panose="020B0604020202020204" pitchFamily="34" charset="0"/>
              </a:rPr>
              <a:t>to join all three tables passengers, booking, and agency </a:t>
            </a:r>
            <a:r>
              <a:rPr kumimoji="0" lang="en-US" altLang="en-US" sz="1200" b="1" i="1" u="none" strike="noStrike" cap="none" normalizeH="0" baseline="0" dirty="0">
                <a:ln>
                  <a:noFill/>
                </a:ln>
                <a:solidFill>
                  <a:srgbClr val="0070C0"/>
                </a:solidFill>
                <a:effectLst/>
                <a:latin typeface="Book Antiqua" panose="02040602050305030304" pitchFamily="18" charset="0"/>
                <a:cs typeface="Arial" panose="020B0604020202020204" pitchFamily="34" charset="0"/>
              </a:rPr>
              <a:t>with necessary condition</a:t>
            </a:r>
            <a:r>
              <a:rPr kumimoji="0" lang="en-US" altLang="en-US" sz="12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 Here, agency links both passengers and agency. As we have performed natural join operation between all three tables, the degree of the result will consist of all attributes from all the three tables. </a:t>
            </a:r>
            <a:r>
              <a:rPr kumimoji="0" lang="en-US" altLang="en-US" sz="1200" b="1" i="1" u="none" strike="noStrike" cap="none" normalizeH="0" baseline="0" dirty="0">
                <a:ln>
                  <a:noFill/>
                </a:ln>
                <a:solidFill>
                  <a:srgbClr val="00B050"/>
                </a:solidFill>
                <a:effectLst/>
                <a:latin typeface="Book Antiqua" panose="02040602050305030304" pitchFamily="18" charset="0"/>
                <a:cs typeface="Arial" panose="020B0604020202020204" pitchFamily="34" charset="0"/>
              </a:rPr>
              <a:t>Hence, we project only passengers details as these are mentioned as required</a:t>
            </a:r>
            <a:r>
              <a:rPr kumimoji="0" lang="en-US" altLang="en-US" sz="1200" b="1" i="1"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r>
              <a:rPr kumimoji="0" lang="en-US" altLang="en-US" sz="1200" b="0" i="0" u="none" strike="noStrike" cap="none" normalizeH="0" baseline="0" dirty="0">
                <a:ln>
                  <a:noFill/>
                </a:ln>
                <a:solidFill>
                  <a:srgbClr val="222222"/>
                </a:solidFill>
                <a:effectLst/>
                <a:latin typeface="Book Antiqua" panose="02040602050305030304" pitchFamily="18" charset="0"/>
                <a:cs typeface="Arial" panose="020B0604020202020204" pitchFamily="34" charset="0"/>
              </a:rPr>
              <a: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419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947E4-3FFA-4820-A541-8EC8D0B09DAC}"/>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C2A235C4-BCC7-42CC-94CE-79E53951AE0B}"/>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0A728497-9FA8-4CC7-AA9B-A97F625172B0}"/>
              </a:ext>
            </a:extLst>
          </p:cNvPr>
          <p:cNvPicPr>
            <a:picLocks noChangeAspect="1"/>
          </p:cNvPicPr>
          <p:nvPr/>
        </p:nvPicPr>
        <p:blipFill rotWithShape="1">
          <a:blip r:embed="rId2"/>
          <a:srcRect l="12644" t="12184" r="11494" b="17011"/>
          <a:stretch/>
        </p:blipFill>
        <p:spPr>
          <a:xfrm>
            <a:off x="1481959" y="-3153"/>
            <a:ext cx="9871841" cy="6910289"/>
          </a:xfrm>
          <a:prstGeom prst="rect">
            <a:avLst/>
          </a:prstGeom>
        </p:spPr>
      </p:pic>
    </p:spTree>
    <p:extLst>
      <p:ext uri="{BB962C8B-B14F-4D97-AF65-F5344CB8AC3E}">
        <p14:creationId xmlns:p14="http://schemas.microsoft.com/office/powerpoint/2010/main" val="3750089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6718D7-A0DB-4B24-A4EA-E8161E58150F}"/>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816223E4-3A9A-4B21-B75F-AE86CFB0FA9F}"/>
              </a:ext>
            </a:extLst>
          </p:cNvPr>
          <p:cNvSpPr>
            <a:spLocks noGrp="1"/>
          </p:cNvSpPr>
          <p:nvPr>
            <p:ph idx="1"/>
          </p:nvPr>
        </p:nvSpPr>
        <p:spPr/>
        <p:txBody>
          <a:bodyPr/>
          <a:lstStyle/>
          <a:p>
            <a:endParaRPr lang="en-IN"/>
          </a:p>
        </p:txBody>
      </p:sp>
      <p:pic>
        <p:nvPicPr>
          <p:cNvPr id="7" name="Picture 6">
            <a:extLst>
              <a:ext uri="{FF2B5EF4-FFF2-40B4-BE49-F238E27FC236}">
                <a16:creationId xmlns="" xmlns:a16="http://schemas.microsoft.com/office/drawing/2014/main" id="{771EAD18-B310-4B61-84D4-4857146F96FA}"/>
              </a:ext>
            </a:extLst>
          </p:cNvPr>
          <p:cNvPicPr>
            <a:picLocks noChangeAspect="1"/>
          </p:cNvPicPr>
          <p:nvPr/>
        </p:nvPicPr>
        <p:blipFill rotWithShape="1">
          <a:blip r:embed="rId2"/>
          <a:srcRect l="2644" t="15632" r="20115" b="12644"/>
          <a:stretch/>
        </p:blipFill>
        <p:spPr>
          <a:xfrm>
            <a:off x="646385" y="145830"/>
            <a:ext cx="10200289" cy="7103775"/>
          </a:xfrm>
          <a:prstGeom prst="rect">
            <a:avLst/>
          </a:prstGeom>
        </p:spPr>
      </p:pic>
    </p:spTree>
    <p:extLst>
      <p:ext uri="{BB962C8B-B14F-4D97-AF65-F5344CB8AC3E}">
        <p14:creationId xmlns:p14="http://schemas.microsoft.com/office/powerpoint/2010/main" val="4221867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6718D7-A0DB-4B24-A4EA-E8161E58150F}"/>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816223E4-3A9A-4B21-B75F-AE86CFB0FA9F}"/>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DEB542E5-F0E9-4E93-BD31-CF9071356081}"/>
              </a:ext>
            </a:extLst>
          </p:cNvPr>
          <p:cNvPicPr>
            <a:picLocks noChangeAspect="1"/>
          </p:cNvPicPr>
          <p:nvPr/>
        </p:nvPicPr>
        <p:blipFill rotWithShape="1">
          <a:blip r:embed="rId2"/>
          <a:srcRect l="1093" t="18621" r="1494" b="17930"/>
          <a:stretch/>
        </p:blipFill>
        <p:spPr>
          <a:xfrm>
            <a:off x="107009" y="0"/>
            <a:ext cx="11622535" cy="6492875"/>
          </a:xfrm>
          <a:prstGeom prst="rect">
            <a:avLst/>
          </a:prstGeom>
        </p:spPr>
      </p:pic>
    </p:spTree>
    <p:extLst>
      <p:ext uri="{BB962C8B-B14F-4D97-AF65-F5344CB8AC3E}">
        <p14:creationId xmlns:p14="http://schemas.microsoft.com/office/powerpoint/2010/main" val="2818183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847824-87EA-4AF4-9538-9FE8C4342AF4}"/>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9C65DB6B-7262-43D7-9301-1EE784EDBDEA}"/>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C2AFF116-A670-4F89-912D-ED4A54ADB160}"/>
              </a:ext>
            </a:extLst>
          </p:cNvPr>
          <p:cNvPicPr>
            <a:picLocks noChangeAspect="1"/>
          </p:cNvPicPr>
          <p:nvPr/>
        </p:nvPicPr>
        <p:blipFill rotWithShape="1">
          <a:blip r:embed="rId2"/>
          <a:srcRect l="15402" t="14712" r="16322" b="15402"/>
          <a:stretch/>
        </p:blipFill>
        <p:spPr>
          <a:xfrm>
            <a:off x="1418897" y="0"/>
            <a:ext cx="9112469" cy="6825991"/>
          </a:xfrm>
          <a:prstGeom prst="rect">
            <a:avLst/>
          </a:prstGeom>
        </p:spPr>
      </p:pic>
    </p:spTree>
    <p:extLst>
      <p:ext uri="{BB962C8B-B14F-4D97-AF65-F5344CB8AC3E}">
        <p14:creationId xmlns:p14="http://schemas.microsoft.com/office/powerpoint/2010/main" val="2708419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37FFBE-151D-4A53-9CDF-5716A8126BDB}"/>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B70866EE-ABCA-4D99-B7D7-DF208A70B162}"/>
              </a:ext>
            </a:extLst>
          </p:cNvPr>
          <p:cNvSpPr>
            <a:spLocks noGrp="1"/>
          </p:cNvSpPr>
          <p:nvPr>
            <p:ph idx="1"/>
          </p:nvPr>
        </p:nvSpPr>
        <p:spPr/>
        <p:txBody>
          <a:bodyPr/>
          <a:lstStyle/>
          <a:p>
            <a:endParaRPr lang="en-IN"/>
          </a:p>
        </p:txBody>
      </p:sp>
      <p:pic>
        <p:nvPicPr>
          <p:cNvPr id="5" name="Picture 4">
            <a:extLst>
              <a:ext uri="{FF2B5EF4-FFF2-40B4-BE49-F238E27FC236}">
                <a16:creationId xmlns="" xmlns:a16="http://schemas.microsoft.com/office/drawing/2014/main" id="{B93AC97E-ECFC-4618-942C-8D7DDCD04E56}"/>
              </a:ext>
            </a:extLst>
          </p:cNvPr>
          <p:cNvPicPr>
            <a:picLocks noChangeAspect="1"/>
          </p:cNvPicPr>
          <p:nvPr/>
        </p:nvPicPr>
        <p:blipFill rotWithShape="1">
          <a:blip r:embed="rId2"/>
          <a:srcRect l="14540" t="19540" r="14770" b="33793"/>
          <a:stretch/>
        </p:blipFill>
        <p:spPr>
          <a:xfrm>
            <a:off x="359086" y="365125"/>
            <a:ext cx="10994714" cy="5443725"/>
          </a:xfrm>
          <a:prstGeom prst="rect">
            <a:avLst/>
          </a:prstGeom>
        </p:spPr>
      </p:pic>
    </p:spTree>
    <p:extLst>
      <p:ext uri="{BB962C8B-B14F-4D97-AF65-F5344CB8AC3E}">
        <p14:creationId xmlns:p14="http://schemas.microsoft.com/office/powerpoint/2010/main" val="4018773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434</Words>
  <Application>Microsoft Office PowerPoint</Application>
  <PresentationFormat>Widescreen</PresentationFormat>
  <Paragraphs>36</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book antiqua</vt:lpstr>
      <vt:lpstr>book antiqua</vt:lpstr>
      <vt:lpstr>Calibri</vt:lpstr>
      <vt:lpstr>Calibri Light</vt:lpstr>
      <vt:lpstr>Cambria Math</vt:lpstr>
      <vt:lpstr>Times New Roman</vt:lpstr>
      <vt:lpstr>Office Theme</vt:lpstr>
      <vt:lpstr>UNIT - 2   RELATIONAL ALGEBRA AND CALCULUS</vt:lpstr>
      <vt:lpstr>RELATIONAL ALGEBRA</vt:lpstr>
      <vt:lpstr>Why RELATIONAL ALGEBRA?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Query 1:</vt:lpstr>
      <vt:lpstr>Query 1: Answer</vt:lpstr>
      <vt:lpstr>Correlated Subqueries </vt:lpstr>
      <vt:lpstr>PowerPoint Presentation</vt:lpstr>
      <vt:lpstr>Query 1-Answer</vt:lpstr>
      <vt:lpstr>Query 1-Answer</vt:lpstr>
      <vt:lpstr>PowerPoint Presentation</vt:lpstr>
      <vt:lpstr>PowerPoint Presentation</vt:lpstr>
      <vt:lpstr>[Hint: Given conditions are pid, dest, and fdate. To get the flight id for a passenger given a pid, we have two tables flight and booking to be joined with necessary conditions. From the result, the flight id can be projected]</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ALGEBRA AND CALCULUS</dc:title>
  <dc:creator>Balamurugan Natarajan</dc:creator>
  <cp:lastModifiedBy>Microsoft account</cp:lastModifiedBy>
  <cp:revision>39</cp:revision>
  <dcterms:created xsi:type="dcterms:W3CDTF">2022-05-03T15:09:04Z</dcterms:created>
  <dcterms:modified xsi:type="dcterms:W3CDTF">2022-05-05T09:51:43Z</dcterms:modified>
</cp:coreProperties>
</file>