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20" r:id="rId65"/>
    <p:sldId id="321" r:id="rId66"/>
    <p:sldId id="322" r:id="rId67"/>
    <p:sldId id="323" r:id="rId68"/>
    <p:sldId id="324" r:id="rId69"/>
    <p:sldId id="325" r:id="rId70"/>
    <p:sldId id="326" r:id="rId71"/>
    <p:sldId id="328"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A525D8-711A-4B54-A014-7D09C8B05833}" type="datetimeFigureOut">
              <a:rPr lang="en-US" smtClean="0"/>
              <a:pPr/>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A525D8-711A-4B54-A014-7D09C8B05833}" type="datetimeFigureOut">
              <a:rPr lang="en-US" smtClean="0"/>
              <a:pPr/>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A525D8-711A-4B54-A014-7D09C8B05833}" type="datetimeFigureOut">
              <a:rPr lang="en-US" smtClean="0"/>
              <a:pPr/>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A525D8-711A-4B54-A014-7D09C8B05833}" type="datetimeFigureOut">
              <a:rPr lang="en-US" smtClean="0"/>
              <a:pPr/>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A525D8-711A-4B54-A014-7D09C8B05833}" type="datetimeFigureOut">
              <a:rPr lang="en-US" smtClean="0"/>
              <a:pPr/>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A525D8-711A-4B54-A014-7D09C8B05833}" type="datetimeFigureOut">
              <a:rPr lang="en-US" smtClean="0"/>
              <a:pPr/>
              <a:t>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A525D8-711A-4B54-A014-7D09C8B05833}" type="datetimeFigureOut">
              <a:rPr lang="en-US" smtClean="0"/>
              <a:pPr/>
              <a:t>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A525D8-711A-4B54-A014-7D09C8B05833}" type="datetimeFigureOut">
              <a:rPr lang="en-US" smtClean="0"/>
              <a:pPr/>
              <a:t>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A525D8-711A-4B54-A014-7D09C8B05833}" type="datetimeFigureOut">
              <a:rPr lang="en-US" smtClean="0"/>
              <a:pPr/>
              <a:t>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A525D8-711A-4B54-A014-7D09C8B05833}" type="datetimeFigureOut">
              <a:rPr lang="en-US" smtClean="0"/>
              <a:pPr/>
              <a:t>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A525D8-711A-4B54-A014-7D09C8B05833}" type="datetimeFigureOut">
              <a:rPr lang="en-US" smtClean="0"/>
              <a:pPr/>
              <a:t>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B119A-56FB-4640-AF5D-77193A1EAAF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A525D8-711A-4B54-A014-7D09C8B05833}" type="datetimeFigureOut">
              <a:rPr lang="en-US" smtClean="0"/>
              <a:pPr/>
              <a:t>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B119A-56FB-4640-AF5D-77193A1EAA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Cloud Service Models </a:t>
            </a: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85000" lnSpcReduction="10000"/>
          </a:bodyPr>
          <a:lstStyle/>
          <a:p>
            <a:r>
              <a:rPr lang="en-US" dirty="0"/>
              <a:t>The different service models of cloud computing can be deployed and delivered through any one of the cloud deployment models. </a:t>
            </a:r>
          </a:p>
          <a:p>
            <a:r>
              <a:rPr lang="en-US" dirty="0"/>
              <a:t>The NIST defines four different types of cloud deployment models, namely, public cloud, private cloud, community cloud, and hybrid cloud. </a:t>
            </a:r>
          </a:p>
          <a:p>
            <a:r>
              <a:rPr lang="en-US" dirty="0"/>
              <a:t>The public cloud is provided for the general public. </a:t>
            </a:r>
          </a:p>
          <a:p>
            <a:r>
              <a:rPr lang="en-US" dirty="0"/>
              <a:t>The private cloud is used by an organization for its multiple business units. </a:t>
            </a:r>
          </a:p>
          <a:p>
            <a:r>
              <a:rPr lang="en-US" dirty="0"/>
              <a:t>The community cloud is for some group of organization with the same goals. </a:t>
            </a:r>
          </a:p>
          <a:p>
            <a:r>
              <a:rPr lang="en-US" dirty="0"/>
              <a:t>The hybrid cloud is any combination of the public, private, and community clouds. </a:t>
            </a:r>
          </a:p>
          <a:p>
            <a:r>
              <a:rPr lang="en-US" dirty="0"/>
              <a:t>The service delivery of cloud services through different deployment models is shown in Figure 5.3.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C4.2.JPG"/>
          <p:cNvPicPr>
            <a:picLocks noGrp="1" noChangeAspect="1"/>
          </p:cNvPicPr>
          <p:nvPr>
            <p:ph idx="1"/>
          </p:nvPr>
        </p:nvPicPr>
        <p:blipFill>
          <a:blip r:embed="rId2" cstate="print"/>
          <a:stretch>
            <a:fillRect/>
          </a:stretch>
        </p:blipFill>
        <p:spPr>
          <a:xfrm>
            <a:off x="569847" y="304800"/>
            <a:ext cx="7888353" cy="618883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Infrastructure as a Service</a:t>
            </a:r>
          </a:p>
        </p:txBody>
      </p:sp>
      <p:sp>
        <p:nvSpPr>
          <p:cNvPr id="3" name="Content Placeholder 2"/>
          <p:cNvSpPr>
            <a:spLocks noGrp="1"/>
          </p:cNvSpPr>
          <p:nvPr>
            <p:ph idx="1"/>
          </p:nvPr>
        </p:nvSpPr>
        <p:spPr>
          <a:xfrm>
            <a:off x="381000" y="1447800"/>
            <a:ext cx="8458200" cy="5029200"/>
          </a:xfrm>
        </p:spPr>
        <p:txBody>
          <a:bodyPr>
            <a:normAutofit fontScale="85000" lnSpcReduction="10000"/>
          </a:bodyPr>
          <a:lstStyle/>
          <a:p>
            <a:r>
              <a:rPr lang="en-US" dirty="0" err="1"/>
              <a:t>IaaS</a:t>
            </a:r>
            <a:r>
              <a:rPr lang="en-US" dirty="0"/>
              <a:t> changes the way that the compute, storage, and networking resources are consumed. </a:t>
            </a:r>
          </a:p>
          <a:p>
            <a:r>
              <a:rPr lang="en-US" dirty="0"/>
              <a:t>In traditional data centers, the computing power is consumed by having physical access to the infrastructure. </a:t>
            </a:r>
            <a:r>
              <a:rPr lang="en-US" dirty="0" err="1"/>
              <a:t>IaaS</a:t>
            </a:r>
            <a:r>
              <a:rPr lang="en-US" dirty="0"/>
              <a:t> changes the computing from a physical infrastructure to a virtual infrastructure. </a:t>
            </a:r>
          </a:p>
          <a:p>
            <a:r>
              <a:rPr lang="en-US" dirty="0" err="1"/>
              <a:t>IaaS</a:t>
            </a:r>
            <a:r>
              <a:rPr lang="en-US" dirty="0"/>
              <a:t> provides virtual computing, storage, and network resources by abstracting the physical resources. </a:t>
            </a:r>
          </a:p>
          <a:p>
            <a:r>
              <a:rPr lang="en-US" dirty="0"/>
              <a:t>Technology virtualization is used to provide the virtual resources. </a:t>
            </a:r>
          </a:p>
          <a:p>
            <a:r>
              <a:rPr lang="en-US" dirty="0"/>
              <a:t>All the virtual resources are given to the virtual machines (VMs) that are configured by the service provider.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C4.3.JPG"/>
          <p:cNvPicPr>
            <a:picLocks noGrp="1" noChangeAspect="1"/>
          </p:cNvPicPr>
          <p:nvPr>
            <p:ph sz="half" idx="1"/>
          </p:nvPr>
        </p:nvPicPr>
        <p:blipFill>
          <a:blip r:embed="rId2" cstate="print"/>
          <a:stretch>
            <a:fillRect/>
          </a:stretch>
        </p:blipFill>
        <p:spPr>
          <a:xfrm>
            <a:off x="1524000" y="1600200"/>
            <a:ext cx="5486400" cy="5067759"/>
          </a:xfrm>
        </p:spPr>
      </p:pic>
      <p:sp>
        <p:nvSpPr>
          <p:cNvPr id="6" name="Content Placeholder 5"/>
          <p:cNvSpPr>
            <a:spLocks noGrp="1"/>
          </p:cNvSpPr>
          <p:nvPr>
            <p:ph sz="half" idx="2"/>
          </p:nvPr>
        </p:nvSpPr>
        <p:spPr>
          <a:xfrm>
            <a:off x="304800" y="533400"/>
            <a:ext cx="8382000" cy="914400"/>
          </a:xfrm>
        </p:spPr>
        <p:txBody>
          <a:bodyPr>
            <a:normAutofit fontScale="92500"/>
          </a:bodyPr>
          <a:lstStyle/>
          <a:p>
            <a:r>
              <a:rPr lang="en-US" dirty="0"/>
              <a:t>The end users or IT architects will use the infrastructure resources in the form of VMs as shown in Figure 5.4.</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685800"/>
            <a:ext cx="8229600" cy="5562600"/>
          </a:xfrm>
        </p:spPr>
        <p:txBody>
          <a:bodyPr>
            <a:normAutofit fontScale="85000" lnSpcReduction="10000"/>
          </a:bodyPr>
          <a:lstStyle/>
          <a:p>
            <a:r>
              <a:rPr lang="en-US" dirty="0"/>
              <a:t>The targeted audience of </a:t>
            </a:r>
            <a:r>
              <a:rPr lang="en-US" dirty="0" err="1"/>
              <a:t>IaaS</a:t>
            </a:r>
            <a:r>
              <a:rPr lang="en-US" dirty="0"/>
              <a:t> is the IT architect. </a:t>
            </a:r>
          </a:p>
          <a:p>
            <a:r>
              <a:rPr lang="en-US" dirty="0"/>
              <a:t>The IT architect can design virtual infrastructure, network, load balancers, etc., based on their needs. </a:t>
            </a:r>
          </a:p>
          <a:p>
            <a:r>
              <a:rPr lang="en-US" dirty="0"/>
              <a:t>The IT architects need not maintain the physical servers as it is maintained by the service providers. </a:t>
            </a:r>
          </a:p>
          <a:p>
            <a:r>
              <a:rPr lang="en-US" dirty="0"/>
              <a:t>The physical infrastructure can be maintained by the service providers themselves. </a:t>
            </a:r>
          </a:p>
          <a:p>
            <a:r>
              <a:rPr lang="en-US" dirty="0"/>
              <a:t>Thus, it eliminates or hides the complexity of maintaining the physical infrastructure from the IT architects. </a:t>
            </a:r>
          </a:p>
          <a:p>
            <a:r>
              <a:rPr lang="en-US" dirty="0"/>
              <a:t>A typical </a:t>
            </a:r>
            <a:r>
              <a:rPr lang="en-US" dirty="0" err="1"/>
              <a:t>IaaS</a:t>
            </a:r>
            <a:r>
              <a:rPr lang="en-US" dirty="0"/>
              <a:t> provider may provide the flowing services as shown in Figure 5.5: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C4.4.JPG"/>
          <p:cNvPicPr>
            <a:picLocks noGrp="1" noChangeAspect="1"/>
          </p:cNvPicPr>
          <p:nvPr>
            <p:ph idx="1"/>
          </p:nvPr>
        </p:nvPicPr>
        <p:blipFill>
          <a:blip r:embed="rId2" cstate="print"/>
          <a:stretch>
            <a:fillRect/>
          </a:stretch>
        </p:blipFill>
        <p:spPr>
          <a:xfrm>
            <a:off x="883970" y="1371600"/>
            <a:ext cx="7421830" cy="4486453"/>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486400"/>
          </a:xfrm>
        </p:spPr>
        <p:txBody>
          <a:bodyPr>
            <a:normAutofit fontScale="92500" lnSpcReduction="20000"/>
          </a:bodyPr>
          <a:lstStyle/>
          <a:p>
            <a:pPr>
              <a:buNone/>
            </a:pPr>
            <a:r>
              <a:rPr lang="en-US" dirty="0"/>
              <a:t>1. Compute: Computing as a Service includes virtual central processing units (CPUs) and virtual main memory for the VMs that are provisioned to the end users. </a:t>
            </a:r>
          </a:p>
          <a:p>
            <a:pPr>
              <a:buNone/>
            </a:pPr>
            <a:r>
              <a:rPr lang="en-US" dirty="0"/>
              <a:t>2. Storage: </a:t>
            </a:r>
            <a:r>
              <a:rPr lang="en-US" dirty="0" err="1"/>
              <a:t>STaaS</a:t>
            </a:r>
            <a:r>
              <a:rPr lang="en-US" dirty="0"/>
              <a:t> provides back-end storage for the VM images. Some of the </a:t>
            </a:r>
            <a:r>
              <a:rPr lang="en-US" dirty="0" err="1"/>
              <a:t>IaaS</a:t>
            </a:r>
            <a:r>
              <a:rPr lang="en-US" dirty="0"/>
              <a:t> providers also provide the back end for storing files. </a:t>
            </a:r>
          </a:p>
          <a:p>
            <a:pPr>
              <a:buNone/>
            </a:pPr>
            <a:r>
              <a:rPr lang="en-US" dirty="0"/>
              <a:t>3. Network: Network as a Service (</a:t>
            </a:r>
            <a:r>
              <a:rPr lang="en-US" dirty="0" err="1"/>
              <a:t>NaaS</a:t>
            </a:r>
            <a:r>
              <a:rPr lang="en-US" dirty="0"/>
              <a:t>) provides virtual networking components such as virtual router, switch, and bridge for the VMs. </a:t>
            </a:r>
          </a:p>
          <a:p>
            <a:pPr>
              <a:buNone/>
            </a:pPr>
            <a:r>
              <a:rPr lang="en-US" dirty="0"/>
              <a:t>4. Load balancers: Load Balancing as a Service may provide load balancing capability at the infrastructure layer.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Characteristics of </a:t>
            </a:r>
            <a:r>
              <a:rPr lang="en-US" dirty="0" err="1"/>
              <a:t>IaaS</a:t>
            </a:r>
            <a:endParaRPr lang="en-US" dirty="0"/>
          </a:p>
        </p:txBody>
      </p:sp>
      <p:sp>
        <p:nvSpPr>
          <p:cNvPr id="3" name="Content Placeholder 2"/>
          <p:cNvSpPr>
            <a:spLocks noGrp="1"/>
          </p:cNvSpPr>
          <p:nvPr>
            <p:ph idx="1"/>
          </p:nvPr>
        </p:nvSpPr>
        <p:spPr>
          <a:xfrm>
            <a:off x="457200" y="1371600"/>
            <a:ext cx="8153400" cy="5181600"/>
          </a:xfrm>
        </p:spPr>
        <p:txBody>
          <a:bodyPr>
            <a:normAutofit fontScale="85000" lnSpcReduction="20000"/>
          </a:bodyPr>
          <a:lstStyle/>
          <a:p>
            <a:r>
              <a:rPr lang="en-US" dirty="0" err="1"/>
              <a:t>IaaS</a:t>
            </a:r>
            <a:r>
              <a:rPr lang="en-US" dirty="0"/>
              <a:t> providers offer virtual computing resources to the consumers on a </a:t>
            </a:r>
            <a:r>
              <a:rPr lang="en-US" dirty="0" err="1"/>
              <a:t>payas</a:t>
            </a:r>
            <a:r>
              <a:rPr lang="en-US" dirty="0"/>
              <a:t>-you-go basis. </a:t>
            </a:r>
          </a:p>
          <a:p>
            <a:r>
              <a:rPr lang="en-US" dirty="0" err="1"/>
              <a:t>IaaS</a:t>
            </a:r>
            <a:r>
              <a:rPr lang="en-US" dirty="0"/>
              <a:t> contains the characteristics of cloud computing such as on-demand self-service, broad network access, resource pooling, rapid elasticity, and measured service. </a:t>
            </a:r>
          </a:p>
          <a:p>
            <a:r>
              <a:rPr lang="en-US" dirty="0"/>
              <a:t>Apart from all these, </a:t>
            </a:r>
            <a:r>
              <a:rPr lang="en-US" dirty="0" err="1"/>
              <a:t>IaaS</a:t>
            </a:r>
            <a:r>
              <a:rPr lang="en-US" dirty="0"/>
              <a:t> has its own unique characteristics as follows:</a:t>
            </a:r>
          </a:p>
          <a:p>
            <a:endParaRPr lang="en-US" dirty="0"/>
          </a:p>
          <a:p>
            <a:pPr marL="514350" indent="-514350">
              <a:buFont typeface="+mj-lt"/>
              <a:buAutoNum type="arabicPeriod"/>
            </a:pPr>
            <a:r>
              <a:rPr lang="en-US" b="1" dirty="0"/>
              <a:t>Web access to the resources: </a:t>
            </a:r>
          </a:p>
          <a:p>
            <a:pPr lvl="1"/>
            <a:r>
              <a:rPr lang="en-US" dirty="0"/>
              <a:t>The </a:t>
            </a:r>
            <a:r>
              <a:rPr lang="en-US" dirty="0" err="1"/>
              <a:t>IaaS</a:t>
            </a:r>
            <a:r>
              <a:rPr lang="en-US" dirty="0"/>
              <a:t> model enables the IT users to access infrastructure resources over the Internet. </a:t>
            </a:r>
          </a:p>
          <a:p>
            <a:pPr lvl="1"/>
            <a:r>
              <a:rPr lang="en-US" dirty="0"/>
              <a:t>When accessing a huge computing power, the IT user need not get physical access to the servers.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fontScale="77500" lnSpcReduction="20000"/>
          </a:bodyPr>
          <a:lstStyle/>
          <a:p>
            <a:pPr marL="742950" lvl="2" indent="-342900">
              <a:buFont typeface="Calibri" pitchFamily="34" charset="0"/>
              <a:buChar char="−"/>
            </a:pPr>
            <a:r>
              <a:rPr lang="en-US" sz="2700" dirty="0"/>
              <a:t>Through any web browsers or management console, the users can access the required infrastructure.</a:t>
            </a:r>
          </a:p>
          <a:p>
            <a:pPr marL="742950" lvl="2" indent="-342900"/>
            <a:endParaRPr lang="en-US" sz="3100" dirty="0"/>
          </a:p>
          <a:p>
            <a:pPr marL="514350" indent="-514350">
              <a:buFont typeface="+mj-lt"/>
              <a:buAutoNum type="arabicPeriod" startAt="2"/>
            </a:pPr>
            <a:r>
              <a:rPr lang="en-US" b="1" dirty="0"/>
              <a:t>Centralized management: </a:t>
            </a:r>
          </a:p>
          <a:p>
            <a:pPr marL="914400" lvl="1" indent="-514350"/>
            <a:r>
              <a:rPr lang="en-US" dirty="0"/>
              <a:t>Even though the physical resources are distributed, the management will be from a single place. </a:t>
            </a:r>
          </a:p>
          <a:p>
            <a:pPr marL="914400" lvl="1" indent="-514350"/>
            <a:r>
              <a:rPr lang="en-US" dirty="0"/>
              <a:t>The resources distributed across different parts can be controlled from any management console. </a:t>
            </a:r>
          </a:p>
          <a:p>
            <a:pPr marL="914400" lvl="1" indent="-514350"/>
            <a:r>
              <a:rPr lang="en-US" dirty="0"/>
              <a:t>This ensures effective resource management and effective resource utilization. </a:t>
            </a:r>
          </a:p>
          <a:p>
            <a:pPr marL="914400" lvl="1" indent="-514350"/>
            <a:endParaRPr lang="en-US" dirty="0"/>
          </a:p>
          <a:p>
            <a:pPr marL="514350" indent="-514350">
              <a:buFont typeface="+mj-lt"/>
              <a:buAutoNum type="arabicPeriod" startAt="2"/>
            </a:pPr>
            <a:r>
              <a:rPr lang="en-US" b="1" dirty="0"/>
              <a:t>Elasticity and dynamic scaling: </a:t>
            </a:r>
          </a:p>
          <a:p>
            <a:pPr marL="914400" lvl="1" indent="-514350"/>
            <a:r>
              <a:rPr lang="en-US" dirty="0" err="1"/>
              <a:t>IaaS</a:t>
            </a:r>
            <a:r>
              <a:rPr lang="en-US" dirty="0"/>
              <a:t> provides elastic services where the usage of resources can be increased or decreased according to the requirements. </a:t>
            </a:r>
          </a:p>
          <a:p>
            <a:pPr marL="914400" lvl="1" indent="-514350"/>
            <a:r>
              <a:rPr lang="en-US" dirty="0"/>
              <a:t>The infrastructure need depends on the load on the application. According to the load, </a:t>
            </a:r>
            <a:r>
              <a:rPr lang="en-US" dirty="0" err="1"/>
              <a:t>IaaS</a:t>
            </a:r>
            <a:r>
              <a:rPr lang="en-US" dirty="0"/>
              <a:t> services can provide the resources. </a:t>
            </a:r>
          </a:p>
          <a:p>
            <a:pPr marL="914400" lvl="1" indent="-514350"/>
            <a:r>
              <a:rPr lang="en-US" dirty="0"/>
              <a:t>The load on any application is dynamic and </a:t>
            </a:r>
            <a:r>
              <a:rPr lang="en-US" dirty="0" err="1"/>
              <a:t>IaaS</a:t>
            </a:r>
            <a:r>
              <a:rPr lang="en-US" dirty="0"/>
              <a:t> services are capable of proving the required services dynamically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70000" lnSpcReduction="20000"/>
          </a:bodyPr>
          <a:lstStyle/>
          <a:p>
            <a:pPr marL="514350" indent="-514350">
              <a:buFont typeface="+mj-lt"/>
              <a:buAutoNum type="arabicPeriod" startAt="4"/>
            </a:pPr>
            <a:r>
              <a:rPr lang="en-US" b="1" dirty="0"/>
              <a:t>Shared infrastructure: </a:t>
            </a:r>
          </a:p>
          <a:p>
            <a:pPr marL="914400" lvl="1" indent="-514350"/>
            <a:r>
              <a:rPr lang="en-US" dirty="0" err="1"/>
              <a:t>IaaS</a:t>
            </a:r>
            <a:r>
              <a:rPr lang="en-US" dirty="0"/>
              <a:t> follows a one-to-many delivery model and allows multiple IT users to share the same physical infrastructure. </a:t>
            </a:r>
          </a:p>
          <a:p>
            <a:pPr marL="914400" lvl="1" indent="-514350"/>
            <a:r>
              <a:rPr lang="en-US" dirty="0"/>
              <a:t>The different IT users will be given different VMs. </a:t>
            </a:r>
            <a:r>
              <a:rPr lang="en-US" dirty="0" err="1"/>
              <a:t>IaaS</a:t>
            </a:r>
            <a:r>
              <a:rPr lang="en-US" dirty="0"/>
              <a:t> ensures high resource utilization.</a:t>
            </a:r>
          </a:p>
          <a:p>
            <a:pPr marL="914400" lvl="1" indent="-514350"/>
            <a:endParaRPr lang="en-US" b="1" dirty="0"/>
          </a:p>
          <a:p>
            <a:pPr marL="514350" indent="-514350">
              <a:buFont typeface="+mj-lt"/>
              <a:buAutoNum type="arabicPeriod" startAt="4"/>
            </a:pPr>
            <a:r>
              <a:rPr lang="en-US" b="1" dirty="0"/>
              <a:t>Preconfigured VMs: </a:t>
            </a:r>
          </a:p>
          <a:p>
            <a:pPr marL="914400" lvl="1" indent="-514350"/>
            <a:r>
              <a:rPr lang="en-US" dirty="0" err="1"/>
              <a:t>IaaS</a:t>
            </a:r>
            <a:r>
              <a:rPr lang="en-US" dirty="0"/>
              <a:t> providers offer preconfigured VMs with operating systems (OSs), network configuration, etc. The IT users can select any kind of VMs of their choice. </a:t>
            </a:r>
          </a:p>
          <a:p>
            <a:pPr marL="914400" lvl="1" indent="-514350"/>
            <a:r>
              <a:rPr lang="en-US" dirty="0"/>
              <a:t>The IT users are free to configure VMs from scratch. </a:t>
            </a:r>
          </a:p>
          <a:p>
            <a:pPr marL="914400" lvl="1" indent="-514350"/>
            <a:r>
              <a:rPr lang="en-US" dirty="0"/>
              <a:t>The users can directly start using the VMs as soon as they subscribed to the services.</a:t>
            </a:r>
          </a:p>
          <a:p>
            <a:pPr marL="914400" lvl="1" indent="-514350"/>
            <a:endParaRPr lang="en-US" dirty="0"/>
          </a:p>
          <a:p>
            <a:pPr marL="514350" indent="-514350">
              <a:buFont typeface="+mj-lt"/>
              <a:buAutoNum type="arabicPeriod" startAt="4"/>
            </a:pPr>
            <a:r>
              <a:rPr lang="en-US" b="1" dirty="0"/>
              <a:t>Metered services: </a:t>
            </a:r>
          </a:p>
          <a:p>
            <a:pPr marL="914400" lvl="1" indent="-514350"/>
            <a:r>
              <a:rPr lang="en-US" dirty="0" err="1"/>
              <a:t>IaaS</a:t>
            </a:r>
            <a:r>
              <a:rPr lang="en-US" dirty="0"/>
              <a:t> allows the IT users to rent the computing resources instead of buying it. </a:t>
            </a:r>
          </a:p>
          <a:p>
            <a:pPr marL="914400" lvl="1" indent="-514350"/>
            <a:r>
              <a:rPr lang="en-US" dirty="0"/>
              <a:t>The services consumed by the IT user will be measured, and the users will be charged by the </a:t>
            </a:r>
            <a:r>
              <a:rPr lang="en-US" dirty="0" err="1"/>
              <a:t>IaaS</a:t>
            </a:r>
            <a:r>
              <a:rPr lang="en-US" dirty="0"/>
              <a:t> providers based on the amount of usage.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Introduction</a:t>
            </a:r>
          </a:p>
        </p:txBody>
      </p:sp>
      <p:sp>
        <p:nvSpPr>
          <p:cNvPr id="3" name="Content Placeholder 2"/>
          <p:cNvSpPr>
            <a:spLocks noGrp="1"/>
          </p:cNvSpPr>
          <p:nvPr>
            <p:ph idx="1"/>
          </p:nvPr>
        </p:nvSpPr>
        <p:spPr>
          <a:xfrm>
            <a:off x="457200" y="1371600"/>
            <a:ext cx="8305800" cy="5257800"/>
          </a:xfrm>
        </p:spPr>
        <p:txBody>
          <a:bodyPr>
            <a:normAutofit fontScale="92500" lnSpcReduction="10000"/>
          </a:bodyPr>
          <a:lstStyle/>
          <a:p>
            <a:r>
              <a:rPr lang="en-US" dirty="0"/>
              <a:t>Cloud computing is a model that enables the end users to access the shared pool of resources such as compute, network, storage, database, and application as an on-demand service without the need to buy or own it. </a:t>
            </a:r>
          </a:p>
          <a:p>
            <a:r>
              <a:rPr lang="en-US" dirty="0"/>
              <a:t>The services are provided and managed by the service provider, reducing the management effort from the end user side. </a:t>
            </a:r>
          </a:p>
          <a:p>
            <a:r>
              <a:rPr lang="en-US" dirty="0"/>
              <a:t>The essential characteristics of the cloud include on-demand self-service, broad network access, resource pooling, rapid elasticity, and measured service.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Suitability of </a:t>
            </a:r>
            <a:r>
              <a:rPr lang="en-US" dirty="0" err="1"/>
              <a:t>IaaS</a:t>
            </a:r>
            <a:endParaRPr lang="en-US" dirty="0"/>
          </a:p>
        </p:txBody>
      </p:sp>
      <p:sp>
        <p:nvSpPr>
          <p:cNvPr id="3" name="Content Placeholder 2"/>
          <p:cNvSpPr>
            <a:spLocks noGrp="1"/>
          </p:cNvSpPr>
          <p:nvPr>
            <p:ph idx="1"/>
          </p:nvPr>
        </p:nvSpPr>
        <p:spPr>
          <a:xfrm>
            <a:off x="304800" y="838200"/>
            <a:ext cx="8458200" cy="5791200"/>
          </a:xfrm>
        </p:spPr>
        <p:txBody>
          <a:bodyPr>
            <a:normAutofit fontScale="77500" lnSpcReduction="20000"/>
          </a:bodyPr>
          <a:lstStyle/>
          <a:p>
            <a:endParaRPr lang="en-US" dirty="0"/>
          </a:p>
          <a:p>
            <a:pPr marL="514350" indent="-514350">
              <a:buFont typeface="+mj-lt"/>
              <a:buAutoNum type="arabicPeriod"/>
            </a:pPr>
            <a:r>
              <a:rPr lang="en-US" dirty="0"/>
              <a:t>Unpredictable spikes in usage: </a:t>
            </a:r>
          </a:p>
          <a:p>
            <a:pPr marL="914400" lvl="1" indent="-514350"/>
            <a:r>
              <a:rPr lang="en-US" dirty="0"/>
              <a:t>When there is a significant spike in usage of computing resources, </a:t>
            </a:r>
            <a:r>
              <a:rPr lang="en-US" dirty="0" err="1"/>
              <a:t>IaaS</a:t>
            </a:r>
            <a:r>
              <a:rPr lang="en-US" dirty="0"/>
              <a:t> is the best option for IT industries. </a:t>
            </a:r>
          </a:p>
          <a:p>
            <a:pPr marL="914400" lvl="1" indent="-514350"/>
            <a:r>
              <a:rPr lang="en-US" dirty="0"/>
              <a:t>When demand is very volatile, we cannot predict the spikes and troughs in terms of demand of the infrastructure. </a:t>
            </a:r>
          </a:p>
          <a:p>
            <a:pPr marL="914400" lvl="1" indent="-514350"/>
            <a:r>
              <a:rPr lang="en-US" dirty="0"/>
              <a:t>In this situation, we cannot add or remove infrastructure immediately according to the demand in a traditional infrastructure. </a:t>
            </a:r>
          </a:p>
          <a:p>
            <a:pPr marL="914400" lvl="1" indent="-514350"/>
            <a:r>
              <a:rPr lang="en-US" dirty="0"/>
              <a:t>If there is an unpredictable demand of infrastructure, then it is recommended to use </a:t>
            </a:r>
            <a:r>
              <a:rPr lang="en-US" dirty="0" err="1"/>
              <a:t>IaaS</a:t>
            </a:r>
            <a:r>
              <a:rPr lang="en-US" dirty="0"/>
              <a:t> services.</a:t>
            </a:r>
          </a:p>
          <a:p>
            <a:pPr marL="914400" lvl="1" indent="-514350"/>
            <a:endParaRPr lang="en-US" dirty="0"/>
          </a:p>
          <a:p>
            <a:pPr marL="514350" indent="-514350">
              <a:buFont typeface="+mj-lt"/>
              <a:buAutoNum type="arabicPeriod"/>
            </a:pPr>
            <a:r>
              <a:rPr lang="en-US" dirty="0"/>
              <a:t>Limited capital investment: </a:t>
            </a:r>
          </a:p>
          <a:p>
            <a:pPr marL="914400" lvl="1" indent="-514350"/>
            <a:r>
              <a:rPr lang="en-US" dirty="0"/>
              <a:t>New start-up companies cannot invest more on buying infrastructure for their business needs. </a:t>
            </a:r>
          </a:p>
          <a:p>
            <a:pPr marL="914400" lvl="1" indent="-514350"/>
            <a:r>
              <a:rPr lang="en-US" dirty="0"/>
              <a:t>And so by using </a:t>
            </a:r>
            <a:r>
              <a:rPr lang="en-US" dirty="0" err="1"/>
              <a:t>IaaS</a:t>
            </a:r>
            <a:r>
              <a:rPr lang="en-US" dirty="0"/>
              <a:t>, start-up companies can reduce the capital investment on hardware. </a:t>
            </a:r>
            <a:r>
              <a:rPr lang="en-US" dirty="0" err="1"/>
              <a:t>IaaS</a:t>
            </a:r>
            <a:r>
              <a:rPr lang="en-US" dirty="0"/>
              <a:t> is the suitable option for start-up companies with less capital investment on hardware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77500" lnSpcReduction="20000"/>
          </a:bodyPr>
          <a:lstStyle/>
          <a:p>
            <a:pPr marL="514350" indent="-514350">
              <a:buFont typeface="+mj-lt"/>
              <a:buAutoNum type="arabicPeriod" startAt="3"/>
            </a:pPr>
            <a:r>
              <a:rPr lang="en-US" dirty="0"/>
              <a:t>Infrastructure on demand: </a:t>
            </a:r>
          </a:p>
          <a:p>
            <a:pPr marL="914400" lvl="1" indent="-514350"/>
            <a:r>
              <a:rPr lang="en-US" dirty="0"/>
              <a:t>Some organizations may require large infrastructure for a short period of time. </a:t>
            </a:r>
          </a:p>
          <a:p>
            <a:pPr marL="914400" lvl="1" indent="-514350"/>
            <a:r>
              <a:rPr lang="en-US" dirty="0"/>
              <a:t>For this purpose, an organization cannot afford to buy more on-premise resources. </a:t>
            </a:r>
          </a:p>
          <a:p>
            <a:pPr marL="914400" lvl="1" indent="-514350"/>
            <a:r>
              <a:rPr lang="en-US" dirty="0"/>
              <a:t>Instead, they can rent the required infrastructure for a specific period of time. </a:t>
            </a:r>
          </a:p>
          <a:p>
            <a:pPr marL="914400" lvl="1" indent="-514350"/>
            <a:r>
              <a:rPr lang="en-US" dirty="0" err="1"/>
              <a:t>IaaS</a:t>
            </a:r>
            <a:r>
              <a:rPr lang="en-US" dirty="0"/>
              <a:t> best suits the organizations that look for infrastructure on demand or for a short time period.</a:t>
            </a:r>
          </a:p>
          <a:p>
            <a:pPr marL="514350" indent="-514350">
              <a:buFont typeface="+mj-lt"/>
              <a:buAutoNum type="arabicPeriod" startAt="3"/>
            </a:pPr>
            <a:endParaRPr lang="en-US" dirty="0"/>
          </a:p>
          <a:p>
            <a:pPr marL="514350" indent="-514350"/>
            <a:r>
              <a:rPr lang="en-US" dirty="0" err="1"/>
              <a:t>IaaS</a:t>
            </a:r>
            <a:r>
              <a:rPr lang="en-US" dirty="0"/>
              <a:t> helps start-up companies limit its capital expenditure. </a:t>
            </a:r>
          </a:p>
          <a:p>
            <a:pPr marL="514350" indent="-514350"/>
            <a:r>
              <a:rPr lang="en-US" dirty="0"/>
              <a:t>While it is widely used by start-up companies, there are some situations where </a:t>
            </a:r>
            <a:r>
              <a:rPr lang="en-US" dirty="0" err="1"/>
              <a:t>IaaS</a:t>
            </a:r>
            <a:r>
              <a:rPr lang="en-US" dirty="0"/>
              <a:t> may not be the best option. </a:t>
            </a:r>
          </a:p>
          <a:p>
            <a:pPr marL="514350" indent="-514350"/>
            <a:endParaRPr lang="en-US" dirty="0"/>
          </a:p>
          <a:p>
            <a:pPr marL="514350" indent="-514350"/>
            <a:r>
              <a:rPr lang="en-US" dirty="0"/>
              <a:t>In following situations, IT users should avoid using the </a:t>
            </a:r>
            <a:r>
              <a:rPr lang="en-US" dirty="0" err="1"/>
              <a:t>IaaS</a:t>
            </a:r>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pPr marL="514350" indent="-514350">
              <a:buFont typeface="+mj-lt"/>
              <a:buAutoNum type="arabicPeriod"/>
            </a:pPr>
            <a:r>
              <a:rPr lang="en-US" dirty="0"/>
              <a:t>When regulatory compliance does not allow off-premise hosting: </a:t>
            </a:r>
          </a:p>
          <a:p>
            <a:pPr marL="914400" lvl="1" indent="-514350"/>
            <a:r>
              <a:rPr lang="en-US" dirty="0"/>
              <a:t>For some companies, its regulation may not allow the application and data to be hosted on third-party off-premise infrastructure. </a:t>
            </a:r>
          </a:p>
          <a:p>
            <a:pPr marL="914400" lvl="1" indent="-514350">
              <a:buNone/>
            </a:pPr>
            <a:endParaRPr lang="en-US" dirty="0"/>
          </a:p>
          <a:p>
            <a:pPr marL="514350" indent="-514350">
              <a:buFont typeface="+mj-lt"/>
              <a:buAutoNum type="arabicPeriod"/>
            </a:pPr>
            <a:r>
              <a:rPr lang="en-US" dirty="0"/>
              <a:t>When usage is minimal: </a:t>
            </a:r>
          </a:p>
          <a:p>
            <a:pPr marL="914400" lvl="1" indent="-514350"/>
            <a:r>
              <a:rPr lang="en-US" dirty="0"/>
              <a:t>When the usage is minimal and the available on-premise infrastructure itself is capable of satisfying their needs.</a:t>
            </a:r>
          </a:p>
          <a:p>
            <a:pPr marL="914400" lvl="1" indent="-514350">
              <a:buNone/>
            </a:pPr>
            <a:endParaRPr lang="en-US" dirty="0"/>
          </a:p>
          <a:p>
            <a:pPr marL="514350" indent="-514350">
              <a:buFont typeface="+mj-lt"/>
              <a:buAutoNum type="arabicPeriod"/>
            </a:pPr>
            <a:r>
              <a:rPr lang="en-US" dirty="0"/>
              <a:t>When better performance is required: </a:t>
            </a:r>
          </a:p>
          <a:p>
            <a:pPr marL="914400" lvl="1" indent="-514350"/>
            <a:r>
              <a:rPr lang="en-US" dirty="0"/>
              <a:t>Since the </a:t>
            </a:r>
            <a:r>
              <a:rPr lang="en-US" dirty="0" err="1"/>
              <a:t>IaaS</a:t>
            </a:r>
            <a:r>
              <a:rPr lang="en-US" dirty="0"/>
              <a:t> services are accessed through the Internet, sometimes the performance might be not as expected due to network latency. </a:t>
            </a:r>
          </a:p>
          <a:p>
            <a:pPr marL="914400" lvl="1" indent="-514350">
              <a:buNone/>
            </a:pPr>
            <a:endParaRPr lang="en-US" dirty="0"/>
          </a:p>
          <a:p>
            <a:pPr marL="514350" indent="-514350">
              <a:buFont typeface="+mj-lt"/>
              <a:buAutoNum type="arabicPeriod"/>
            </a:pPr>
            <a:r>
              <a:rPr lang="en-US" dirty="0"/>
              <a:t>When there is a need for more control on physical infrastructure: </a:t>
            </a:r>
          </a:p>
          <a:p>
            <a:pPr marL="914400" lvl="1" indent="-514350"/>
            <a:r>
              <a:rPr lang="en-US" dirty="0"/>
              <a:t>Some organizations might require physical control over the underlying infrastructure. </a:t>
            </a:r>
          </a:p>
          <a:p>
            <a:pPr marL="914400" lvl="1" indent="-514350"/>
            <a:r>
              <a:rPr lang="en-US" dirty="0"/>
              <a:t>As the </a:t>
            </a:r>
            <a:r>
              <a:rPr lang="en-US" dirty="0" err="1"/>
              <a:t>IaaS</a:t>
            </a:r>
            <a:r>
              <a:rPr lang="en-US" dirty="0"/>
              <a:t> services are abstracted as virtual resources, it is not possible to have more control on underlying physical infrastructure.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a:t>Pros and Cons of </a:t>
            </a:r>
            <a:r>
              <a:rPr lang="en-US" sz="4000" dirty="0" err="1"/>
              <a:t>IaaS</a:t>
            </a:r>
            <a:endParaRPr lang="en-US" sz="4000" dirty="0"/>
          </a:p>
        </p:txBody>
      </p:sp>
      <p:sp>
        <p:nvSpPr>
          <p:cNvPr id="3" name="Content Placeholder 2"/>
          <p:cNvSpPr>
            <a:spLocks noGrp="1"/>
          </p:cNvSpPr>
          <p:nvPr>
            <p:ph idx="1"/>
          </p:nvPr>
        </p:nvSpPr>
        <p:spPr>
          <a:xfrm>
            <a:off x="304800" y="1143000"/>
            <a:ext cx="8534400" cy="5715000"/>
          </a:xfrm>
        </p:spPr>
        <p:txBody>
          <a:bodyPr>
            <a:normAutofit fontScale="70000" lnSpcReduction="20000"/>
          </a:bodyPr>
          <a:lstStyle/>
          <a:p>
            <a:r>
              <a:rPr lang="en-US" dirty="0"/>
              <a:t>Being one of the important service models of cloud computing, </a:t>
            </a:r>
            <a:r>
              <a:rPr lang="en-US" dirty="0" err="1"/>
              <a:t>IaaS</a:t>
            </a:r>
            <a:r>
              <a:rPr lang="en-US" dirty="0"/>
              <a:t> provides lot of benefits to the IT users. </a:t>
            </a:r>
          </a:p>
          <a:p>
            <a:r>
              <a:rPr lang="en-US" dirty="0"/>
              <a:t>The following are the benefits provided by </a:t>
            </a:r>
            <a:r>
              <a:rPr lang="en-US" dirty="0" err="1"/>
              <a:t>IaaS</a:t>
            </a:r>
            <a:r>
              <a:rPr lang="en-US" dirty="0"/>
              <a:t>:</a:t>
            </a:r>
          </a:p>
          <a:p>
            <a:pPr>
              <a:buNone/>
            </a:pPr>
            <a:endParaRPr lang="en-US" dirty="0"/>
          </a:p>
          <a:p>
            <a:pPr marL="514350" indent="-514350">
              <a:buFont typeface="+mj-lt"/>
              <a:buAutoNum type="arabicPeriod"/>
            </a:pPr>
            <a:r>
              <a:rPr lang="en-US" dirty="0"/>
              <a:t>Pay-as-you-use model: </a:t>
            </a:r>
          </a:p>
          <a:p>
            <a:pPr marL="914400" lvl="1" indent="-514350"/>
            <a:r>
              <a:rPr lang="en-US" dirty="0"/>
              <a:t>The </a:t>
            </a:r>
            <a:r>
              <a:rPr lang="en-US" dirty="0" err="1"/>
              <a:t>IaaS</a:t>
            </a:r>
            <a:r>
              <a:rPr lang="en-US" dirty="0"/>
              <a:t> services are provided to the customers on a pay-per-use basis. </a:t>
            </a:r>
          </a:p>
          <a:p>
            <a:pPr marL="914400" lvl="1" indent="-514350"/>
            <a:r>
              <a:rPr lang="en-US" dirty="0"/>
              <a:t>This ensures that the customers are required to pay for what they have used. </a:t>
            </a:r>
          </a:p>
          <a:p>
            <a:pPr marL="914400" lvl="1" indent="-514350"/>
            <a:r>
              <a:rPr lang="en-US" dirty="0"/>
              <a:t>This model eliminates the unnecessary spending on buying hardware.</a:t>
            </a:r>
          </a:p>
          <a:p>
            <a:pPr marL="914400" lvl="1" indent="-514350">
              <a:buNone/>
            </a:pPr>
            <a:endParaRPr lang="en-US" dirty="0"/>
          </a:p>
          <a:p>
            <a:pPr marL="514350" indent="-514350">
              <a:buFont typeface="+mj-lt"/>
              <a:buAutoNum type="arabicPeriod"/>
            </a:pPr>
            <a:r>
              <a:rPr lang="en-US" dirty="0"/>
              <a:t>Reduced TCO: </a:t>
            </a:r>
          </a:p>
          <a:p>
            <a:pPr marL="914400" lvl="1" indent="-514350"/>
            <a:r>
              <a:rPr lang="en-US" dirty="0"/>
              <a:t>Since </a:t>
            </a:r>
            <a:r>
              <a:rPr lang="en-US" dirty="0" err="1"/>
              <a:t>IaaS</a:t>
            </a:r>
            <a:r>
              <a:rPr lang="en-US" dirty="0"/>
              <a:t> providers allow the IT users to rent the computing resources, they need not buy physical hardware for running their business. </a:t>
            </a:r>
          </a:p>
          <a:p>
            <a:pPr marL="914400" lvl="1" indent="-514350"/>
            <a:r>
              <a:rPr lang="en-US" dirty="0"/>
              <a:t>The IT users can rent the IT infrastructure rather than buy it by spending large amount. </a:t>
            </a:r>
          </a:p>
          <a:p>
            <a:pPr marL="914400" lvl="1" indent="-514350"/>
            <a:r>
              <a:rPr lang="en-US" dirty="0" err="1"/>
              <a:t>IaaS</a:t>
            </a:r>
            <a:r>
              <a:rPr lang="en-US" dirty="0"/>
              <a:t> reduces the need for buying hardware resources and thus reduces the TCO.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9437"/>
            <a:ext cx="8229600" cy="5821363"/>
          </a:xfrm>
        </p:spPr>
        <p:txBody>
          <a:bodyPr>
            <a:normAutofit fontScale="77500" lnSpcReduction="20000"/>
          </a:bodyPr>
          <a:lstStyle/>
          <a:p>
            <a:pPr marL="514350" indent="-514350">
              <a:buFont typeface="+mj-lt"/>
              <a:buAutoNum type="arabicPeriod" startAt="3"/>
            </a:pPr>
            <a:r>
              <a:rPr lang="en-US" dirty="0"/>
              <a:t>Elastic resources: </a:t>
            </a:r>
          </a:p>
          <a:p>
            <a:pPr marL="914400" lvl="1" indent="-514350"/>
            <a:r>
              <a:rPr lang="en-US" dirty="0" err="1"/>
              <a:t>IaaS</a:t>
            </a:r>
            <a:r>
              <a:rPr lang="en-US" dirty="0"/>
              <a:t> provides resources based on the current needs. </a:t>
            </a:r>
          </a:p>
          <a:p>
            <a:pPr marL="914400" lvl="1" indent="-514350"/>
            <a:r>
              <a:rPr lang="en-US" dirty="0"/>
              <a:t>IT users can scale up or scale down the resources whenever they want. </a:t>
            </a:r>
          </a:p>
          <a:p>
            <a:pPr marL="914400" lvl="1" indent="-514350"/>
            <a:r>
              <a:rPr lang="en-US" dirty="0"/>
              <a:t>This dynamic scaling is done automatically using some load balancers. </a:t>
            </a:r>
          </a:p>
          <a:p>
            <a:pPr marL="914400" lvl="1" indent="-514350"/>
            <a:r>
              <a:rPr lang="en-US" dirty="0"/>
              <a:t>This load balancer transfers the additional resource request to the new server and improves application efficiency. </a:t>
            </a:r>
          </a:p>
          <a:p>
            <a:pPr marL="914400" lvl="1" indent="-514350"/>
            <a:endParaRPr lang="en-US" dirty="0"/>
          </a:p>
          <a:p>
            <a:pPr marL="914400" lvl="1" indent="-514350">
              <a:buNone/>
            </a:pPr>
            <a:endParaRPr lang="en-US" dirty="0"/>
          </a:p>
          <a:p>
            <a:pPr marL="514350" indent="-514350">
              <a:buFont typeface="+mj-lt"/>
              <a:buAutoNum type="arabicPeriod" startAt="3"/>
            </a:pPr>
            <a:r>
              <a:rPr lang="en-US" dirty="0"/>
              <a:t>Better resource utilization: </a:t>
            </a:r>
          </a:p>
          <a:p>
            <a:pPr marL="914400" lvl="1" indent="-514350"/>
            <a:r>
              <a:rPr lang="en-US" dirty="0"/>
              <a:t>Resource utilization is the most important criteria to succeed in the IT business. </a:t>
            </a:r>
          </a:p>
          <a:p>
            <a:pPr marL="914400" lvl="1" indent="-514350"/>
            <a:r>
              <a:rPr lang="en-US" dirty="0"/>
              <a:t>The purchased infrastructure should be utilized properly to increase the ROI. </a:t>
            </a:r>
          </a:p>
          <a:p>
            <a:pPr marL="914400" lvl="1" indent="-514350"/>
            <a:r>
              <a:rPr lang="en-US" dirty="0" err="1"/>
              <a:t>IaaS</a:t>
            </a:r>
            <a:r>
              <a:rPr lang="en-US" dirty="0"/>
              <a:t> ensures better resource utilization and provides high ROI for </a:t>
            </a:r>
            <a:r>
              <a:rPr lang="en-US" dirty="0" err="1"/>
              <a:t>IaaS</a:t>
            </a:r>
            <a:r>
              <a:rPr lang="en-US" dirty="0"/>
              <a:t> providers.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5791200"/>
          </a:xfrm>
        </p:spPr>
        <p:txBody>
          <a:bodyPr>
            <a:normAutofit fontScale="92500" lnSpcReduction="20000"/>
          </a:bodyPr>
          <a:lstStyle/>
          <a:p>
            <a:pPr marL="514350" indent="-514350">
              <a:buFont typeface="+mj-lt"/>
              <a:buAutoNum type="arabicPeriod" startAt="5"/>
            </a:pPr>
            <a:r>
              <a:rPr lang="en-US" dirty="0"/>
              <a:t>Supports Green IT: </a:t>
            </a:r>
          </a:p>
          <a:p>
            <a:pPr marL="914400" lvl="1" indent="-514350"/>
            <a:r>
              <a:rPr lang="en-US" dirty="0"/>
              <a:t>In traditional IT infrastructure, dedicated servers are used for different business needs. </a:t>
            </a:r>
          </a:p>
          <a:p>
            <a:pPr marL="914400" lvl="1" indent="-514350"/>
            <a:r>
              <a:rPr lang="en-US" dirty="0"/>
              <a:t>Since many servers are used, the power consumption will be high. </a:t>
            </a:r>
          </a:p>
          <a:p>
            <a:pPr marL="914400" lvl="1" indent="-514350"/>
            <a:r>
              <a:rPr lang="en-US" dirty="0"/>
              <a:t>This does not result in Green IT. </a:t>
            </a:r>
          </a:p>
          <a:p>
            <a:pPr marL="914400" lvl="1" indent="-514350"/>
            <a:r>
              <a:rPr lang="en-US" dirty="0"/>
              <a:t>In </a:t>
            </a:r>
            <a:r>
              <a:rPr lang="en-US" dirty="0" err="1"/>
              <a:t>IaaS</a:t>
            </a:r>
            <a:r>
              <a:rPr lang="en-US" dirty="0"/>
              <a:t>, the need of buying dedicated servers is eliminated as single infrastructure is shared between multiple customers, thus reducing the number of servers to be purchased and hence the power consumption that results in Green IT.</a:t>
            </a:r>
          </a:p>
          <a:p>
            <a:pPr marL="914400" lvl="1" indent="-514350">
              <a:buNone/>
            </a:pPr>
            <a:endParaRPr lang="en-US" dirty="0"/>
          </a:p>
          <a:p>
            <a:pPr marL="514350" indent="-514350"/>
            <a:r>
              <a:rPr lang="en-US" dirty="0"/>
              <a:t>Even though </a:t>
            </a:r>
            <a:r>
              <a:rPr lang="en-US" dirty="0" err="1"/>
              <a:t>IaaS</a:t>
            </a:r>
            <a:r>
              <a:rPr lang="en-US" dirty="0"/>
              <a:t> provides cost-related benefits to small-scale industries, it lacks in providing security to the data. </a:t>
            </a:r>
          </a:p>
          <a:p>
            <a:pPr marL="914400" lvl="1" indent="-514350"/>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fontScale="77500" lnSpcReduction="20000"/>
          </a:bodyPr>
          <a:lstStyle/>
          <a:p>
            <a:pPr marL="514350" indent="-514350"/>
            <a:r>
              <a:rPr lang="en-US" dirty="0"/>
              <a:t>The following are the drawbacks of </a:t>
            </a:r>
            <a:r>
              <a:rPr lang="en-US" dirty="0" err="1"/>
              <a:t>IaaS</a:t>
            </a:r>
            <a:r>
              <a:rPr lang="en-US" dirty="0"/>
              <a:t>:</a:t>
            </a:r>
          </a:p>
          <a:p>
            <a:pPr marL="514350" indent="-514350"/>
            <a:endParaRPr lang="en-US" dirty="0"/>
          </a:p>
          <a:p>
            <a:pPr marL="514350" indent="-514350">
              <a:buFont typeface="+mj-lt"/>
              <a:buAutoNum type="arabicPeriod"/>
            </a:pPr>
            <a:r>
              <a:rPr lang="en-US" dirty="0"/>
              <a:t>Security issues: </a:t>
            </a:r>
          </a:p>
          <a:p>
            <a:pPr marL="914400" lvl="1" indent="-514350"/>
            <a:r>
              <a:rPr lang="en-US" dirty="0"/>
              <a:t>Since </a:t>
            </a:r>
            <a:r>
              <a:rPr lang="en-US" dirty="0" err="1"/>
              <a:t>IaaS</a:t>
            </a:r>
            <a:r>
              <a:rPr lang="en-US" dirty="0"/>
              <a:t> uses virtualization as the enabling technology, hypervisors play an important role. </a:t>
            </a:r>
          </a:p>
          <a:p>
            <a:pPr lvl="1"/>
            <a:r>
              <a:rPr lang="en-US" dirty="0"/>
              <a:t>There are many attacks that target the hypervisors to compromise it. </a:t>
            </a:r>
          </a:p>
          <a:p>
            <a:pPr lvl="1"/>
            <a:r>
              <a:rPr lang="en-US" dirty="0"/>
              <a:t>If hypervisors get compromised, then any VMs can be attacked easily. </a:t>
            </a:r>
          </a:p>
          <a:p>
            <a:pPr lvl="1"/>
            <a:r>
              <a:rPr lang="en-US" dirty="0"/>
              <a:t>Most of the </a:t>
            </a:r>
            <a:r>
              <a:rPr lang="en-US" dirty="0" err="1"/>
              <a:t>IaaS</a:t>
            </a:r>
            <a:r>
              <a:rPr lang="en-US" dirty="0"/>
              <a:t> providers are not able to provide 100% security to the VMs and the data stored on the VMs.</a:t>
            </a:r>
          </a:p>
          <a:p>
            <a:pPr lvl="1">
              <a:buNone/>
            </a:pPr>
            <a:r>
              <a:rPr lang="en-US" dirty="0"/>
              <a:t> </a:t>
            </a:r>
          </a:p>
          <a:p>
            <a:pPr marL="514350" indent="-514350">
              <a:buFont typeface="+mj-lt"/>
              <a:buAutoNum type="arabicPeriod" startAt="2"/>
            </a:pPr>
            <a:r>
              <a:rPr lang="en-US" dirty="0"/>
              <a:t>Interoperability issues: </a:t>
            </a:r>
          </a:p>
          <a:p>
            <a:pPr marL="914400" lvl="1" indent="-514350"/>
            <a:r>
              <a:rPr lang="en-US" dirty="0"/>
              <a:t>There are no common standards followed among the different </a:t>
            </a:r>
            <a:r>
              <a:rPr lang="en-US" dirty="0" err="1"/>
              <a:t>IaaS</a:t>
            </a:r>
            <a:r>
              <a:rPr lang="en-US" dirty="0"/>
              <a:t> providers. </a:t>
            </a:r>
          </a:p>
          <a:p>
            <a:pPr marL="914400" lvl="1" indent="-514350"/>
            <a:r>
              <a:rPr lang="en-US" dirty="0"/>
              <a:t>It is very difficult to migrate any VM from one </a:t>
            </a:r>
            <a:r>
              <a:rPr lang="en-US" dirty="0" err="1"/>
              <a:t>IaaS</a:t>
            </a:r>
            <a:r>
              <a:rPr lang="en-US" dirty="0"/>
              <a:t> provider to the other. </a:t>
            </a:r>
          </a:p>
          <a:p>
            <a:pPr marL="914400" lvl="1" indent="-514350"/>
            <a:r>
              <a:rPr lang="en-US" dirty="0"/>
              <a:t>Sometimes, the customers might face the vendor lock-in problem.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Performance issues: </a:t>
            </a:r>
          </a:p>
          <a:p>
            <a:pPr lvl="1"/>
            <a:r>
              <a:rPr lang="en-US" dirty="0" err="1"/>
              <a:t>IaaS</a:t>
            </a:r>
            <a:r>
              <a:rPr lang="en-US" dirty="0"/>
              <a:t> is nothing but the consolidation of available resources from the distributed cloud servers. </a:t>
            </a:r>
          </a:p>
          <a:p>
            <a:pPr lvl="1"/>
            <a:r>
              <a:rPr lang="en-US" dirty="0"/>
              <a:t>Here, all the distributed servers are connected over the network. </a:t>
            </a:r>
          </a:p>
          <a:p>
            <a:pPr lvl="1"/>
            <a:r>
              <a:rPr lang="en-US" dirty="0"/>
              <a:t>Latency of the network plays an important role in deciding the performance. </a:t>
            </a:r>
          </a:p>
          <a:p>
            <a:pPr lvl="1"/>
            <a:r>
              <a:rPr lang="en-US" dirty="0"/>
              <a:t>Because of latency issues, sometimes the VM contains issues with its performance.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Platform as a Service</a:t>
            </a:r>
          </a:p>
        </p:txBody>
      </p:sp>
      <p:sp>
        <p:nvSpPr>
          <p:cNvPr id="3" name="Content Placeholder 2"/>
          <p:cNvSpPr>
            <a:spLocks noGrp="1"/>
          </p:cNvSpPr>
          <p:nvPr>
            <p:ph idx="1"/>
          </p:nvPr>
        </p:nvSpPr>
        <p:spPr>
          <a:xfrm>
            <a:off x="304800" y="1600200"/>
            <a:ext cx="8534400" cy="4800600"/>
          </a:xfrm>
        </p:spPr>
        <p:txBody>
          <a:bodyPr>
            <a:normAutofit fontScale="77500" lnSpcReduction="20000"/>
          </a:bodyPr>
          <a:lstStyle/>
          <a:p>
            <a:r>
              <a:rPr lang="en-US" dirty="0" err="1"/>
              <a:t>PaaS</a:t>
            </a:r>
            <a:r>
              <a:rPr lang="en-US" dirty="0"/>
              <a:t> changes the way that the software is developed and deployed. </a:t>
            </a:r>
          </a:p>
          <a:p>
            <a:r>
              <a:rPr lang="en-US" dirty="0"/>
              <a:t>In traditional application development, the application will be developed locally and will be hosted in the central location. </a:t>
            </a:r>
          </a:p>
          <a:p>
            <a:r>
              <a:rPr lang="en-US" dirty="0"/>
              <a:t>In stand-alone application development, the applications will be developed and delivered as executables. </a:t>
            </a:r>
          </a:p>
          <a:p>
            <a:r>
              <a:rPr lang="en-US" dirty="0"/>
              <a:t>Most of the applications developed by traditional development platforms result in a licensing-based software, whereas </a:t>
            </a:r>
            <a:r>
              <a:rPr lang="en-US" dirty="0" err="1"/>
              <a:t>PaaS</a:t>
            </a:r>
            <a:r>
              <a:rPr lang="en-US" dirty="0"/>
              <a:t> changes the application development from local machine to online. </a:t>
            </a:r>
            <a:r>
              <a:rPr lang="en-US" dirty="0" err="1"/>
              <a:t>PaaS</a:t>
            </a:r>
            <a:r>
              <a:rPr lang="en-US" dirty="0"/>
              <a:t> providers provide the development </a:t>
            </a:r>
            <a:r>
              <a:rPr lang="en-US" dirty="0" err="1"/>
              <a:t>PaaS</a:t>
            </a:r>
            <a:r>
              <a:rPr lang="en-US" dirty="0"/>
              <a:t> from the data center. </a:t>
            </a:r>
          </a:p>
          <a:p>
            <a:r>
              <a:rPr lang="en-US" dirty="0"/>
              <a:t>The developers can consume the services over the Internet as shown in Figure 5.6.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C4.5.JPG"/>
          <p:cNvPicPr>
            <a:picLocks noGrp="1" noChangeAspect="1"/>
          </p:cNvPicPr>
          <p:nvPr>
            <p:ph idx="1"/>
          </p:nvPr>
        </p:nvPicPr>
        <p:blipFill>
          <a:blip r:embed="rId2" cstate="print"/>
          <a:stretch>
            <a:fillRect/>
          </a:stretch>
        </p:blipFill>
        <p:spPr>
          <a:xfrm>
            <a:off x="1295400" y="304800"/>
            <a:ext cx="6642016" cy="6182891"/>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57200" y="304800"/>
            <a:ext cx="7924800" cy="1600200"/>
          </a:xfrm>
        </p:spPr>
        <p:txBody>
          <a:bodyPr/>
          <a:lstStyle/>
          <a:p>
            <a:r>
              <a:rPr lang="en-US" dirty="0"/>
              <a:t>The National Institute of Standards and Technology (NIST) defines three basic service models, namely, </a:t>
            </a:r>
            <a:r>
              <a:rPr lang="en-US" dirty="0" err="1"/>
              <a:t>IaaS</a:t>
            </a:r>
            <a:r>
              <a:rPr lang="en-US" dirty="0"/>
              <a:t>, </a:t>
            </a:r>
            <a:r>
              <a:rPr lang="en-US" dirty="0" err="1"/>
              <a:t>PaaS</a:t>
            </a:r>
            <a:r>
              <a:rPr lang="en-US" dirty="0"/>
              <a:t>, and </a:t>
            </a:r>
            <a:r>
              <a:rPr lang="en-US" dirty="0" err="1"/>
              <a:t>SaaS</a:t>
            </a:r>
            <a:r>
              <a:rPr lang="en-US" dirty="0"/>
              <a:t>, as shown in Figure 5.1.</a:t>
            </a:r>
          </a:p>
        </p:txBody>
      </p:sp>
      <p:pic>
        <p:nvPicPr>
          <p:cNvPr id="8" name="Content Placeholder 7" descr="CC4.JPG"/>
          <p:cNvPicPr>
            <a:picLocks noGrp="1" noChangeAspect="1"/>
          </p:cNvPicPr>
          <p:nvPr>
            <p:ph sz="half" idx="1"/>
          </p:nvPr>
        </p:nvPicPr>
        <p:blipFill>
          <a:blip r:embed="rId2" cstate="print"/>
          <a:stretch>
            <a:fillRect/>
          </a:stretch>
        </p:blipFill>
        <p:spPr>
          <a:xfrm>
            <a:off x="1155208" y="1981200"/>
            <a:ext cx="6769592" cy="4572000"/>
          </a:xfr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85000" lnSpcReduction="20000"/>
          </a:bodyPr>
          <a:lstStyle/>
          <a:p>
            <a:r>
              <a:rPr lang="en-US" dirty="0" err="1"/>
              <a:t>PaaS</a:t>
            </a:r>
            <a:r>
              <a:rPr lang="en-US" dirty="0"/>
              <a:t> allows the developers to develop their application online and also allows them to deploy immediately on the same platform. </a:t>
            </a:r>
          </a:p>
          <a:p>
            <a:r>
              <a:rPr lang="en-US" dirty="0" err="1"/>
              <a:t>PaaS</a:t>
            </a:r>
            <a:r>
              <a:rPr lang="en-US" dirty="0"/>
              <a:t> consumers or developers can consume language runtimes, application frameworks, databases, message queues, testing tools, and deployment tools as a service over the Internet. </a:t>
            </a:r>
          </a:p>
          <a:p>
            <a:r>
              <a:rPr lang="en-US" dirty="0"/>
              <a:t>Thus, it reduces the complexity of buying and maintaining different tools for developing an application. </a:t>
            </a:r>
          </a:p>
          <a:p>
            <a:r>
              <a:rPr lang="en-US" dirty="0"/>
              <a:t>Typical </a:t>
            </a:r>
            <a:r>
              <a:rPr lang="en-US" dirty="0" err="1"/>
              <a:t>PaaS</a:t>
            </a:r>
            <a:r>
              <a:rPr lang="en-US" dirty="0"/>
              <a:t> providers may provide programming languages, application frameworks, databases, and testing tools as shown in Figure 5.7. </a:t>
            </a:r>
          </a:p>
          <a:p>
            <a:r>
              <a:rPr lang="en-US" dirty="0"/>
              <a:t>Some of the </a:t>
            </a:r>
            <a:r>
              <a:rPr lang="en-US" dirty="0" err="1"/>
              <a:t>PaaS</a:t>
            </a:r>
            <a:r>
              <a:rPr lang="en-US" dirty="0"/>
              <a:t> providers also provide build tools, deployment tools, and software load balancers as a service: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92500" lnSpcReduction="10000"/>
          </a:bodyPr>
          <a:lstStyle/>
          <a:p>
            <a:pPr marL="514350" indent="-514350">
              <a:buFont typeface="+mj-lt"/>
              <a:buAutoNum type="arabicPeriod"/>
            </a:pPr>
            <a:r>
              <a:rPr lang="en-US" dirty="0"/>
              <a:t>Programming languages: </a:t>
            </a:r>
          </a:p>
          <a:p>
            <a:pPr marL="914400" lvl="1" indent="-514350"/>
            <a:r>
              <a:rPr lang="en-US" dirty="0" err="1"/>
              <a:t>PaaS</a:t>
            </a:r>
            <a:r>
              <a:rPr lang="en-US" dirty="0"/>
              <a:t> providers provide a wide variety of programming languages for the developers to develop applications. </a:t>
            </a:r>
          </a:p>
          <a:p>
            <a:pPr marL="914400" lvl="1" indent="-514350"/>
            <a:r>
              <a:rPr lang="en-US" dirty="0"/>
              <a:t>Some of the popular programming languages provided by </a:t>
            </a:r>
            <a:r>
              <a:rPr lang="en-US" dirty="0" err="1"/>
              <a:t>PaaS</a:t>
            </a:r>
            <a:r>
              <a:rPr lang="en-US" dirty="0"/>
              <a:t> vendors are Java, Perl, PHP, Python, Ruby, </a:t>
            </a:r>
            <a:r>
              <a:rPr lang="en-US" dirty="0" err="1"/>
              <a:t>Scala</a:t>
            </a:r>
            <a:r>
              <a:rPr lang="en-US" dirty="0"/>
              <a:t>, </a:t>
            </a:r>
            <a:r>
              <a:rPr lang="en-US" dirty="0" err="1"/>
              <a:t>Clojure</a:t>
            </a:r>
            <a:r>
              <a:rPr lang="en-US" dirty="0"/>
              <a:t>, and Go.</a:t>
            </a:r>
          </a:p>
          <a:p>
            <a:pPr marL="914400" lvl="1" indent="-514350">
              <a:buNone/>
            </a:pPr>
            <a:endParaRPr lang="en-US" dirty="0"/>
          </a:p>
          <a:p>
            <a:pPr marL="514350" indent="-514350">
              <a:buFont typeface="+mj-lt"/>
              <a:buAutoNum type="arabicPeriod"/>
            </a:pPr>
            <a:r>
              <a:rPr lang="en-US" dirty="0"/>
              <a:t>Application frameworks: </a:t>
            </a:r>
          </a:p>
          <a:p>
            <a:pPr marL="914400" lvl="1" indent="-514350"/>
            <a:r>
              <a:rPr lang="en-US" dirty="0" err="1"/>
              <a:t>PaaS</a:t>
            </a:r>
            <a:r>
              <a:rPr lang="en-US" dirty="0"/>
              <a:t> vendors provide application frameworks that simplify the application development. </a:t>
            </a:r>
          </a:p>
          <a:p>
            <a:pPr marL="914400" lvl="1" indent="-514350"/>
            <a:r>
              <a:rPr lang="en-US" dirty="0"/>
              <a:t>Some of the popular application development frameworks provided by a </a:t>
            </a:r>
            <a:r>
              <a:rPr lang="en-US" dirty="0" err="1"/>
              <a:t>PaaS</a:t>
            </a:r>
            <a:r>
              <a:rPr lang="en-US" dirty="0"/>
              <a:t> provider include Node.js, Rails, </a:t>
            </a:r>
            <a:r>
              <a:rPr lang="en-US" dirty="0" err="1"/>
              <a:t>Drupal</a:t>
            </a:r>
            <a:r>
              <a:rPr lang="en-US" dirty="0"/>
              <a:t>, </a:t>
            </a:r>
            <a:r>
              <a:rPr lang="en-US" dirty="0" err="1"/>
              <a:t>Joomla</a:t>
            </a:r>
            <a:r>
              <a:rPr lang="en-US" dirty="0"/>
              <a:t>, </a:t>
            </a:r>
            <a:r>
              <a:rPr lang="en-US" dirty="0" err="1"/>
              <a:t>WordPress</a:t>
            </a:r>
            <a:r>
              <a:rPr lang="en-US" dirty="0"/>
              <a:t>, </a:t>
            </a:r>
            <a:r>
              <a:rPr lang="en-US" dirty="0" err="1"/>
              <a:t>Django</a:t>
            </a:r>
            <a:r>
              <a:rPr lang="en-US" dirty="0"/>
              <a:t>, EE6, Spring, Play, Sinatra, Rack, and </a:t>
            </a:r>
            <a:r>
              <a:rPr lang="en-US" dirty="0" err="1"/>
              <a:t>Zend</a:t>
            </a:r>
            <a:r>
              <a:rPr lang="en-US"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marL="514350" indent="-514350">
              <a:buFont typeface="+mj-lt"/>
              <a:buAutoNum type="arabicPeriod"/>
            </a:pPr>
            <a:r>
              <a:rPr lang="en-US" dirty="0"/>
              <a:t>Database: </a:t>
            </a:r>
          </a:p>
          <a:p>
            <a:pPr marL="914400" lvl="1" indent="-514350"/>
            <a:r>
              <a:rPr lang="en-US" dirty="0"/>
              <a:t>Since every application needs to communicate with the databases, it becomes a must-have tool for every application. </a:t>
            </a:r>
          </a:p>
          <a:p>
            <a:pPr marL="914400" lvl="1" indent="-514350"/>
            <a:r>
              <a:rPr lang="en-US" dirty="0" err="1"/>
              <a:t>PaaS</a:t>
            </a:r>
            <a:r>
              <a:rPr lang="en-US" dirty="0"/>
              <a:t> providers are providing databases also with their </a:t>
            </a:r>
            <a:r>
              <a:rPr lang="en-US" dirty="0" err="1"/>
              <a:t>PaaS</a:t>
            </a:r>
            <a:r>
              <a:rPr lang="en-US" dirty="0"/>
              <a:t> platforms. </a:t>
            </a:r>
          </a:p>
          <a:p>
            <a:pPr marL="914400" lvl="1" indent="-514350"/>
            <a:r>
              <a:rPr lang="en-US" dirty="0"/>
              <a:t>The popular databases provided by the popular </a:t>
            </a:r>
            <a:r>
              <a:rPr lang="en-US" dirty="0" err="1"/>
              <a:t>PaaS</a:t>
            </a:r>
            <a:r>
              <a:rPr lang="en-US" dirty="0"/>
              <a:t> vendors are </a:t>
            </a:r>
            <a:r>
              <a:rPr lang="en-US" dirty="0" err="1"/>
              <a:t>ClearDB</a:t>
            </a:r>
            <a:r>
              <a:rPr lang="en-US" dirty="0"/>
              <a:t>, </a:t>
            </a:r>
            <a:r>
              <a:rPr lang="en-US" dirty="0" err="1"/>
              <a:t>PostgreSQL</a:t>
            </a:r>
            <a:r>
              <a:rPr lang="en-US" dirty="0"/>
              <a:t>, </a:t>
            </a:r>
            <a:r>
              <a:rPr lang="en-US" dirty="0" err="1"/>
              <a:t>Cloudant</a:t>
            </a:r>
            <a:r>
              <a:rPr lang="en-US" dirty="0"/>
              <a:t>, </a:t>
            </a:r>
            <a:r>
              <a:rPr lang="en-US" dirty="0" err="1"/>
              <a:t>Membase</a:t>
            </a:r>
            <a:r>
              <a:rPr lang="en-US" dirty="0"/>
              <a:t>, </a:t>
            </a:r>
            <a:r>
              <a:rPr lang="en-US" dirty="0" err="1"/>
              <a:t>MongoDB</a:t>
            </a:r>
            <a:r>
              <a:rPr lang="en-US" dirty="0"/>
              <a:t>, and </a:t>
            </a:r>
            <a:r>
              <a:rPr lang="en-US" dirty="0" err="1"/>
              <a:t>Redis</a:t>
            </a:r>
            <a:r>
              <a:rPr lang="en-US" dirty="0"/>
              <a:t>. </a:t>
            </a:r>
          </a:p>
          <a:p>
            <a:pPr marL="914400" lvl="1" indent="-514350"/>
            <a:endParaRPr lang="en-US" dirty="0"/>
          </a:p>
          <a:p>
            <a:pPr marL="514350" indent="-514350">
              <a:buFont typeface="+mj-lt"/>
              <a:buAutoNum type="arabicPeriod"/>
            </a:pPr>
            <a:r>
              <a:rPr lang="en-US" dirty="0"/>
              <a:t>Other tools: </a:t>
            </a:r>
          </a:p>
          <a:p>
            <a:pPr marL="914400" lvl="1" indent="-514350"/>
            <a:r>
              <a:rPr lang="en-US" dirty="0" err="1"/>
              <a:t>PaaS</a:t>
            </a:r>
            <a:r>
              <a:rPr lang="en-US" dirty="0"/>
              <a:t> providers provide all the tools that are required to develop, test, and deploy an application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C4.6.JPG"/>
          <p:cNvPicPr>
            <a:picLocks noGrp="1" noChangeAspect="1"/>
          </p:cNvPicPr>
          <p:nvPr>
            <p:ph idx="1"/>
          </p:nvPr>
        </p:nvPicPr>
        <p:blipFill>
          <a:blip r:embed="rId2" cstate="print"/>
          <a:stretch>
            <a:fillRect/>
          </a:stretch>
        </p:blipFill>
        <p:spPr>
          <a:xfrm>
            <a:off x="838200" y="850613"/>
            <a:ext cx="7239000" cy="4254787"/>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Characteristics of </a:t>
            </a:r>
            <a:r>
              <a:rPr lang="en-US" dirty="0" err="1"/>
              <a:t>PaaS</a:t>
            </a:r>
            <a:endParaRPr lang="en-US" dirty="0"/>
          </a:p>
        </p:txBody>
      </p:sp>
      <p:sp>
        <p:nvSpPr>
          <p:cNvPr id="3" name="Content Placeholder 2"/>
          <p:cNvSpPr>
            <a:spLocks noGrp="1"/>
          </p:cNvSpPr>
          <p:nvPr>
            <p:ph idx="1"/>
          </p:nvPr>
        </p:nvSpPr>
        <p:spPr>
          <a:xfrm>
            <a:off x="304800" y="1143000"/>
            <a:ext cx="8534400" cy="5410200"/>
          </a:xfrm>
        </p:spPr>
        <p:txBody>
          <a:bodyPr>
            <a:normAutofit fontScale="70000" lnSpcReduction="20000"/>
          </a:bodyPr>
          <a:lstStyle/>
          <a:p>
            <a:r>
              <a:rPr lang="en-US" dirty="0" err="1"/>
              <a:t>PaaS</a:t>
            </a:r>
            <a:r>
              <a:rPr lang="en-US" dirty="0"/>
              <a:t> development platforms are different from the traditional application development platforms. </a:t>
            </a:r>
          </a:p>
          <a:p>
            <a:r>
              <a:rPr lang="en-US" dirty="0"/>
              <a:t>The following are the essential characteristics that make </a:t>
            </a:r>
            <a:r>
              <a:rPr lang="en-US" dirty="0" err="1"/>
              <a:t>PaaS</a:t>
            </a:r>
            <a:r>
              <a:rPr lang="en-US" dirty="0"/>
              <a:t> unique from traditional development platforms:</a:t>
            </a:r>
          </a:p>
          <a:p>
            <a:endParaRPr lang="en-US" dirty="0"/>
          </a:p>
          <a:p>
            <a:pPr marL="514350" indent="-514350">
              <a:buFont typeface="+mj-lt"/>
              <a:buAutoNum type="arabicPeriod"/>
            </a:pPr>
            <a:r>
              <a:rPr lang="en-US" dirty="0"/>
              <a:t>All in one: </a:t>
            </a:r>
          </a:p>
          <a:p>
            <a:pPr marL="914400" lvl="1" indent="-514350"/>
            <a:r>
              <a:rPr lang="en-US" dirty="0"/>
              <a:t>Most of the </a:t>
            </a:r>
            <a:r>
              <a:rPr lang="en-US" dirty="0" err="1"/>
              <a:t>PaaS</a:t>
            </a:r>
            <a:r>
              <a:rPr lang="en-US" dirty="0"/>
              <a:t> providers offer services to develop, test, deploy, host, and maintain applications in the same IDE. </a:t>
            </a:r>
          </a:p>
          <a:p>
            <a:pPr marL="914400" lvl="1" indent="-514350"/>
            <a:r>
              <a:rPr lang="en-US" dirty="0"/>
              <a:t>Additionally, many service providers provide all the programming languages, frameworks, databases, and other development-related services that make developers choose from a wide variety of development platforms. </a:t>
            </a:r>
          </a:p>
          <a:p>
            <a:pPr marL="914400" lvl="1" indent="-514350"/>
            <a:endParaRPr lang="en-US" dirty="0"/>
          </a:p>
          <a:p>
            <a:pPr marL="514350" indent="-514350">
              <a:buFont typeface="+mj-lt"/>
              <a:buAutoNum type="arabicPeriod"/>
            </a:pPr>
            <a:r>
              <a:rPr lang="en-US" dirty="0"/>
              <a:t>Web access to the development platform: </a:t>
            </a:r>
          </a:p>
          <a:p>
            <a:pPr marL="914400" lvl="1" indent="-514350"/>
            <a:r>
              <a:rPr lang="en-US" dirty="0"/>
              <a:t>A typical development platform uses any IDEs for developing applications. </a:t>
            </a:r>
          </a:p>
          <a:p>
            <a:pPr marL="914400" lvl="1" indent="-514350"/>
            <a:r>
              <a:rPr lang="en-US" dirty="0"/>
              <a:t>Typically, the IDE will be installed in the developer’s machines.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77500" lnSpcReduction="20000"/>
          </a:bodyPr>
          <a:lstStyle/>
          <a:p>
            <a:pPr marL="342900" lvl="1" indent="-342900">
              <a:buNone/>
            </a:pPr>
            <a:endParaRPr lang="en-US" dirty="0"/>
          </a:p>
          <a:p>
            <a:pPr lvl="1"/>
            <a:r>
              <a:rPr lang="en-US" dirty="0"/>
              <a:t>But, </a:t>
            </a:r>
            <a:r>
              <a:rPr lang="en-US" dirty="0" err="1"/>
              <a:t>PaaS</a:t>
            </a:r>
            <a:r>
              <a:rPr lang="en-US" dirty="0"/>
              <a:t> provides web access to the development platform</a:t>
            </a:r>
          </a:p>
          <a:p>
            <a:pPr lvl="1"/>
            <a:r>
              <a:rPr lang="en-US" dirty="0"/>
              <a:t>Using web UI, any developer can get access to the development platform. </a:t>
            </a:r>
          </a:p>
          <a:p>
            <a:pPr lvl="1"/>
            <a:r>
              <a:rPr lang="en-US" dirty="0"/>
              <a:t>The web-based UI helps the developers create, modify, test, and deploy different applications on the same platform. </a:t>
            </a:r>
          </a:p>
          <a:p>
            <a:endParaRPr lang="en-US" dirty="0"/>
          </a:p>
          <a:p>
            <a:pPr marL="514350" indent="-514350">
              <a:buFont typeface="+mj-lt"/>
              <a:buAutoNum type="arabicPeriod" startAt="3"/>
            </a:pPr>
            <a:r>
              <a:rPr lang="en-US" dirty="0"/>
              <a:t>Offline access: </a:t>
            </a:r>
          </a:p>
          <a:p>
            <a:pPr lvl="1"/>
            <a:r>
              <a:rPr lang="en-US" dirty="0"/>
              <a:t>A developer may not be able to connect to the Internet for a whole day to access the </a:t>
            </a:r>
            <a:r>
              <a:rPr lang="en-US" dirty="0" err="1"/>
              <a:t>PaaS</a:t>
            </a:r>
            <a:r>
              <a:rPr lang="en-US" dirty="0"/>
              <a:t> services. </a:t>
            </a:r>
          </a:p>
          <a:p>
            <a:pPr lvl="1"/>
            <a:r>
              <a:rPr lang="en-US" dirty="0"/>
              <a:t>When there is no Internet connectivity, the developers should be allowed to work offline. </a:t>
            </a:r>
          </a:p>
          <a:p>
            <a:pPr lvl="1"/>
            <a:r>
              <a:rPr lang="en-US" dirty="0"/>
              <a:t>To enable offline development, some of the </a:t>
            </a:r>
            <a:r>
              <a:rPr lang="en-US" dirty="0" err="1"/>
              <a:t>PaaS</a:t>
            </a:r>
            <a:r>
              <a:rPr lang="en-US" dirty="0"/>
              <a:t> providers allow the developer to synchronize their local IDE with the </a:t>
            </a:r>
            <a:r>
              <a:rPr lang="en-US" dirty="0" err="1"/>
              <a:t>PaaS</a:t>
            </a:r>
            <a:r>
              <a:rPr lang="en-US" dirty="0"/>
              <a:t> services. </a:t>
            </a:r>
          </a:p>
          <a:p>
            <a:pPr lvl="1"/>
            <a:r>
              <a:rPr lang="en-US" dirty="0"/>
              <a:t>The developers can develop an application locally and deploy it online whenever they are connected to the Internet.</a:t>
            </a:r>
          </a:p>
          <a:p>
            <a:pPr lvl="1"/>
            <a:endParaRPr lang="en-US" dirty="0"/>
          </a:p>
          <a:p>
            <a:pPr marL="514350" indent="-514350">
              <a:buFont typeface="+mj-lt"/>
              <a:buAutoNum type="arabicPeriod" startAt="4"/>
            </a:pPr>
            <a:r>
              <a:rPr lang="en-US" dirty="0"/>
              <a:t>Built-in scalability: </a:t>
            </a:r>
          </a:p>
          <a:p>
            <a:pPr marL="914400" lvl="1" indent="-514350"/>
            <a:r>
              <a:rPr lang="en-US" dirty="0"/>
              <a:t>Scalability is an important requirement for the </a:t>
            </a:r>
            <a:r>
              <a:rPr lang="en-US" dirty="0" err="1"/>
              <a:t>newgeneration</a:t>
            </a:r>
            <a:r>
              <a:rPr lang="en-US" dirty="0"/>
              <a:t> web or </a:t>
            </a:r>
            <a:r>
              <a:rPr lang="en-US" dirty="0" err="1"/>
              <a:t>SaaS</a:t>
            </a:r>
            <a:r>
              <a:rPr lang="en-US" dirty="0"/>
              <a:t> applications.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77500" lnSpcReduction="20000"/>
          </a:bodyPr>
          <a:lstStyle/>
          <a:p>
            <a:pPr lvl="1"/>
            <a:r>
              <a:rPr lang="en-US" dirty="0"/>
              <a:t>It is very difficult to enable the dynamic scalability for any application developed using traditional development platforms.</a:t>
            </a:r>
          </a:p>
          <a:p>
            <a:pPr lvl="1"/>
            <a:r>
              <a:rPr lang="en-US" dirty="0"/>
              <a:t>But, </a:t>
            </a:r>
            <a:r>
              <a:rPr lang="en-US" dirty="0" err="1"/>
              <a:t>PaaS</a:t>
            </a:r>
            <a:r>
              <a:rPr lang="en-US" dirty="0"/>
              <a:t> services provide built-in scalability to an application that is developed using any particular </a:t>
            </a:r>
            <a:r>
              <a:rPr lang="en-US" dirty="0" err="1"/>
              <a:t>PaaS</a:t>
            </a:r>
            <a:r>
              <a:rPr lang="en-US" dirty="0"/>
              <a:t>. </a:t>
            </a:r>
          </a:p>
          <a:p>
            <a:pPr lvl="1"/>
            <a:r>
              <a:rPr lang="en-US" dirty="0"/>
              <a:t>This ensures that the application is capable of handling varying loads efficiently.</a:t>
            </a:r>
          </a:p>
          <a:p>
            <a:endParaRPr lang="en-US" dirty="0"/>
          </a:p>
          <a:p>
            <a:pPr marL="514350" indent="-514350">
              <a:buFont typeface="+mj-lt"/>
              <a:buAutoNum type="arabicPeriod" startAt="5"/>
            </a:pPr>
            <a:r>
              <a:rPr lang="en-US" dirty="0"/>
              <a:t>Collaborative platform: </a:t>
            </a:r>
          </a:p>
          <a:p>
            <a:pPr lvl="1"/>
            <a:r>
              <a:rPr lang="en-US" dirty="0"/>
              <a:t>Nowadays, the development team consists of developers who are working from different places. </a:t>
            </a:r>
          </a:p>
          <a:p>
            <a:pPr lvl="1"/>
            <a:r>
              <a:rPr lang="en-US" dirty="0"/>
              <a:t>There is a need for a common platform where the developers can collaboratively work together on the same project. </a:t>
            </a:r>
          </a:p>
          <a:p>
            <a:pPr lvl="1"/>
            <a:r>
              <a:rPr lang="en-US" dirty="0"/>
              <a:t>Most of the </a:t>
            </a:r>
            <a:r>
              <a:rPr lang="en-US" dirty="0" err="1"/>
              <a:t>PaaS</a:t>
            </a:r>
            <a:r>
              <a:rPr lang="en-US" dirty="0"/>
              <a:t> services provide support for collaborative development. </a:t>
            </a:r>
          </a:p>
          <a:p>
            <a:pPr lvl="1"/>
            <a:r>
              <a:rPr lang="en-US" dirty="0"/>
              <a:t>To enable collaboration among developers, most of the </a:t>
            </a:r>
            <a:r>
              <a:rPr lang="en-US" dirty="0" err="1"/>
              <a:t>PaaS</a:t>
            </a:r>
            <a:r>
              <a:rPr lang="en-US" dirty="0"/>
              <a:t> providers provide tools for project planning and communication.</a:t>
            </a:r>
          </a:p>
          <a:p>
            <a:pPr lvl="1"/>
            <a:endParaRPr lang="en-US" dirty="0"/>
          </a:p>
          <a:p>
            <a:pPr marL="514350" indent="-514350">
              <a:buFont typeface="+mj-lt"/>
              <a:buAutoNum type="arabicPeriod" startAt="6"/>
            </a:pPr>
            <a:r>
              <a:rPr lang="en-US" dirty="0"/>
              <a:t>Diverse client tools: </a:t>
            </a:r>
          </a:p>
          <a:p>
            <a:pPr lvl="1"/>
            <a:r>
              <a:rPr lang="en-US" dirty="0"/>
              <a:t>To make the development easier, </a:t>
            </a:r>
            <a:r>
              <a:rPr lang="en-US" dirty="0" err="1"/>
              <a:t>PaaS</a:t>
            </a:r>
            <a:r>
              <a:rPr lang="en-US" dirty="0"/>
              <a:t> providers provide a wide variety of client tools to help the developer.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Suitability of </a:t>
            </a:r>
            <a:r>
              <a:rPr lang="en-US" dirty="0" err="1"/>
              <a:t>PaaS</a:t>
            </a:r>
            <a:endParaRPr lang="en-US" dirty="0"/>
          </a:p>
        </p:txBody>
      </p:sp>
      <p:sp>
        <p:nvSpPr>
          <p:cNvPr id="3" name="Content Placeholder 2"/>
          <p:cNvSpPr>
            <a:spLocks noGrp="1"/>
          </p:cNvSpPr>
          <p:nvPr>
            <p:ph idx="1"/>
          </p:nvPr>
        </p:nvSpPr>
        <p:spPr>
          <a:xfrm>
            <a:off x="457200" y="152400"/>
            <a:ext cx="8229600" cy="2667000"/>
          </a:xfrm>
        </p:spPr>
        <p:txBody>
          <a:bodyPr>
            <a:normAutofit/>
          </a:bodyPr>
          <a:lstStyle/>
          <a:p>
            <a:pPr lvl="1"/>
            <a:r>
              <a:rPr lang="en-US" sz="2400" dirty="0"/>
              <a:t>The client tools include CLI, web CLI, web UI, REST API, and IDE. </a:t>
            </a:r>
          </a:p>
          <a:p>
            <a:pPr lvl="1"/>
            <a:r>
              <a:rPr lang="en-US" sz="2400" dirty="0"/>
              <a:t>The developers can choose any tools of their choice. </a:t>
            </a:r>
          </a:p>
          <a:p>
            <a:pPr lvl="1"/>
            <a:r>
              <a:rPr lang="en-US" sz="2400" dirty="0"/>
              <a:t>These client tools are also capable of handling billing and subscription management.</a:t>
            </a:r>
          </a:p>
        </p:txBody>
      </p:sp>
      <p:sp>
        <p:nvSpPr>
          <p:cNvPr id="4" name="TextBox 3"/>
          <p:cNvSpPr txBox="1"/>
          <p:nvPr/>
        </p:nvSpPr>
        <p:spPr>
          <a:xfrm>
            <a:off x="457200" y="4114800"/>
            <a:ext cx="8382000" cy="2308324"/>
          </a:xfrm>
          <a:prstGeom prst="rect">
            <a:avLst/>
          </a:prstGeom>
          <a:noFill/>
        </p:spPr>
        <p:txBody>
          <a:bodyPr wrap="square" numCol="1" rtlCol="0">
            <a:spAutoFit/>
          </a:bodyPr>
          <a:lstStyle/>
          <a:p>
            <a:pPr>
              <a:buFont typeface="Arial" pitchFamily="34" charset="0"/>
              <a:buChar char="•"/>
            </a:pPr>
            <a:r>
              <a:rPr lang="en-US" sz="2400" dirty="0"/>
              <a:t>Most of the start-up </a:t>
            </a:r>
            <a:r>
              <a:rPr lang="en-US" sz="2400" dirty="0" err="1"/>
              <a:t>SaaS</a:t>
            </a:r>
            <a:r>
              <a:rPr lang="en-US" sz="2400" dirty="0"/>
              <a:t> development companies and independent software vendors (ISVs) widely use </a:t>
            </a:r>
            <a:r>
              <a:rPr lang="en-US" sz="2400" dirty="0" err="1"/>
              <a:t>PaaS</a:t>
            </a:r>
            <a:r>
              <a:rPr lang="en-US" sz="2400" dirty="0"/>
              <a:t> in developing an application. </a:t>
            </a:r>
          </a:p>
          <a:p>
            <a:pPr>
              <a:buFont typeface="Arial" pitchFamily="34" charset="0"/>
              <a:buChar char="•"/>
            </a:pPr>
            <a:r>
              <a:rPr lang="en-US" sz="2400" dirty="0" err="1"/>
              <a:t>PaaS</a:t>
            </a:r>
            <a:r>
              <a:rPr lang="en-US" sz="2400" dirty="0"/>
              <a:t> technology is getting attention from other traditional software development companies also. </a:t>
            </a:r>
          </a:p>
          <a:p>
            <a:pPr>
              <a:buFont typeface="Arial" pitchFamily="34" charset="0"/>
              <a:buChar char="•"/>
            </a:pPr>
            <a:r>
              <a:rPr lang="en-US" sz="2400" dirty="0" err="1"/>
              <a:t>PaaS</a:t>
            </a:r>
            <a:r>
              <a:rPr lang="en-US" sz="2400" dirty="0"/>
              <a:t> is a suitable option for the following situations: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70000" lnSpcReduction="20000"/>
          </a:bodyPr>
          <a:lstStyle/>
          <a:p>
            <a:pPr marL="514350" indent="-514350">
              <a:buFont typeface="+mj-lt"/>
              <a:buAutoNum type="arabicPeriod"/>
            </a:pPr>
            <a:r>
              <a:rPr lang="en-US" dirty="0"/>
              <a:t>Collaborative development: </a:t>
            </a:r>
          </a:p>
          <a:p>
            <a:pPr marL="914400" lvl="1" indent="-514350"/>
            <a:r>
              <a:rPr lang="en-US" dirty="0"/>
              <a:t>To increase the time to market and development efficiency, there is a need for a common place where the development team and other stakeholders of the application can collaborate with each other. </a:t>
            </a:r>
          </a:p>
          <a:p>
            <a:pPr marL="914400" lvl="1" indent="-514350"/>
            <a:r>
              <a:rPr lang="en-US" dirty="0"/>
              <a:t>Since </a:t>
            </a:r>
            <a:r>
              <a:rPr lang="en-US" dirty="0" err="1"/>
              <a:t>PaaS</a:t>
            </a:r>
            <a:r>
              <a:rPr lang="en-US" dirty="0"/>
              <a:t> services provide a collaborative development environment, it is a suitable option for applications that need collaboration among developers and other third parties to carry out the development process. </a:t>
            </a:r>
          </a:p>
          <a:p>
            <a:pPr marL="514350" indent="-514350">
              <a:buFont typeface="+mj-lt"/>
              <a:buAutoNum type="arabicPeriod"/>
            </a:pPr>
            <a:endParaRPr lang="en-US" dirty="0"/>
          </a:p>
          <a:p>
            <a:pPr marL="514350" indent="-514350">
              <a:buFont typeface="+mj-lt"/>
              <a:buAutoNum type="arabicPeriod"/>
            </a:pPr>
            <a:r>
              <a:rPr lang="en-US" dirty="0"/>
              <a:t>Automated testing and deployment: </a:t>
            </a:r>
          </a:p>
          <a:p>
            <a:pPr marL="914400" lvl="1" indent="-514350"/>
            <a:r>
              <a:rPr lang="en-US" dirty="0"/>
              <a:t>Automated testing and building of an application are very useful while developing applications at a very short time frame. </a:t>
            </a:r>
          </a:p>
          <a:p>
            <a:pPr marL="914400" lvl="1" indent="-514350"/>
            <a:r>
              <a:rPr lang="en-US" dirty="0"/>
              <a:t>The automated testing tools reduce the time spent in manual testing tools. </a:t>
            </a:r>
          </a:p>
          <a:p>
            <a:pPr marL="914400" lvl="1" indent="-514350"/>
            <a:r>
              <a:rPr lang="en-US" dirty="0"/>
              <a:t>Most of the </a:t>
            </a:r>
            <a:r>
              <a:rPr lang="en-US" dirty="0" err="1"/>
              <a:t>PaaS</a:t>
            </a:r>
            <a:r>
              <a:rPr lang="en-US" dirty="0"/>
              <a:t> services offer automated testing and deployment capabilities.</a:t>
            </a:r>
          </a:p>
          <a:p>
            <a:pPr marL="914400" lvl="1" indent="-514350"/>
            <a:r>
              <a:rPr lang="en-US" dirty="0"/>
              <a:t>The development team needs to concentrate more on development rather than testing and deployment. </a:t>
            </a:r>
          </a:p>
          <a:p>
            <a:pPr marL="914400" lvl="1" indent="-514350"/>
            <a:r>
              <a:rPr lang="en-US" dirty="0"/>
              <a:t>Thus, </a:t>
            </a:r>
            <a:r>
              <a:rPr lang="en-US" dirty="0" err="1"/>
              <a:t>PaaS</a:t>
            </a:r>
            <a:r>
              <a:rPr lang="en-US" dirty="0"/>
              <a:t> services are the best option where there is a need for automated testing and deployment of the applications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marL="514350" indent="-514350">
              <a:buFont typeface="+mj-lt"/>
              <a:buAutoNum type="arabicPeriod" startAt="3"/>
            </a:pPr>
            <a:r>
              <a:rPr lang="en-US" dirty="0"/>
              <a:t>Time to market: </a:t>
            </a:r>
          </a:p>
          <a:p>
            <a:pPr lvl="1"/>
            <a:r>
              <a:rPr lang="en-US" dirty="0"/>
              <a:t>The </a:t>
            </a:r>
            <a:r>
              <a:rPr lang="en-US" dirty="0" err="1"/>
              <a:t>PaaS</a:t>
            </a:r>
            <a:r>
              <a:rPr lang="en-US" dirty="0"/>
              <a:t> services follow the iterative and incremental development methodologies that ensure that the application is in the market as per the time frame given. </a:t>
            </a:r>
          </a:p>
          <a:p>
            <a:pPr lvl="1"/>
            <a:r>
              <a:rPr lang="en-US" dirty="0"/>
              <a:t>For example, the </a:t>
            </a:r>
            <a:r>
              <a:rPr lang="en-US" dirty="0" err="1"/>
              <a:t>PaaS</a:t>
            </a:r>
            <a:r>
              <a:rPr lang="en-US" dirty="0"/>
              <a:t> services are the best option for application development that uses agile development methodologies. </a:t>
            </a:r>
          </a:p>
          <a:p>
            <a:pPr lvl="1"/>
            <a:r>
              <a:rPr lang="en-US" dirty="0"/>
              <a:t>If the software vendor wants their application to be in the market as soon as possible, then the </a:t>
            </a:r>
            <a:r>
              <a:rPr lang="en-US" dirty="0" err="1"/>
              <a:t>PaaS</a:t>
            </a:r>
            <a:r>
              <a:rPr lang="en-US" dirty="0"/>
              <a:t> services are the best option for the development. </a:t>
            </a:r>
          </a:p>
          <a:p>
            <a:endParaRPr lang="en-US" dirty="0"/>
          </a:p>
          <a:p>
            <a:r>
              <a:rPr lang="en-US" dirty="0" err="1"/>
              <a:t>PaaS</a:t>
            </a:r>
            <a:r>
              <a:rPr lang="en-US" dirty="0"/>
              <a:t> is used widely to accelerate the application development process to ensure the time to market. </a:t>
            </a:r>
          </a:p>
          <a:p>
            <a:r>
              <a:rPr lang="en-US" dirty="0"/>
              <a:t>Most of the start-up companies and ISVs started migrating to the </a:t>
            </a:r>
            <a:r>
              <a:rPr lang="en-US" dirty="0" err="1"/>
              <a:t>PaaS</a:t>
            </a:r>
            <a:r>
              <a:rPr lang="en-US" dirty="0"/>
              <a:t> services.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382000" cy="6477000"/>
          </a:xfrm>
        </p:spPr>
        <p:txBody>
          <a:bodyPr>
            <a:normAutofit lnSpcReduction="10000"/>
          </a:bodyPr>
          <a:lstStyle/>
          <a:p>
            <a:r>
              <a:rPr lang="en-US" dirty="0"/>
              <a:t>The NIST definition of the three basic service models is given as follows:</a:t>
            </a:r>
          </a:p>
          <a:p>
            <a:pPr marL="514350" indent="-514350">
              <a:buFont typeface="+mj-lt"/>
              <a:buAutoNum type="arabicPeriod"/>
            </a:pPr>
            <a:r>
              <a:rPr lang="en-US" dirty="0" err="1"/>
              <a:t>IaaS</a:t>
            </a:r>
            <a:r>
              <a:rPr lang="en-US" dirty="0"/>
              <a:t>: </a:t>
            </a:r>
          </a:p>
          <a:p>
            <a:pPr marL="914400" lvl="1" indent="-514350"/>
            <a:r>
              <a:rPr lang="en-US" dirty="0"/>
              <a:t>The ability given to the infrastructure architects to deploy or run any software on the computing resources provided by the service provider. </a:t>
            </a:r>
          </a:p>
          <a:p>
            <a:pPr marL="914400" lvl="1" indent="-514350"/>
            <a:r>
              <a:rPr lang="en-US" dirty="0"/>
              <a:t>Here, the underlying infrastructures such as compute, network, and storage are managed by the service provider. </a:t>
            </a:r>
          </a:p>
          <a:p>
            <a:pPr marL="914400" lvl="1" indent="-514350"/>
            <a:r>
              <a:rPr lang="en-US" dirty="0"/>
              <a:t>Thus, the infrastructure architects are exempted from maintaining the data center or underlying infrastructure. </a:t>
            </a:r>
          </a:p>
          <a:p>
            <a:pPr marL="914400" lvl="1" indent="-514350"/>
            <a:r>
              <a:rPr lang="en-US" dirty="0"/>
              <a:t>The end users are responsible for managing applications that are running on top of the service provider cloud infrastructure.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096000"/>
          </a:xfrm>
        </p:spPr>
        <p:txBody>
          <a:bodyPr>
            <a:normAutofit fontScale="77500" lnSpcReduction="20000"/>
          </a:bodyPr>
          <a:lstStyle/>
          <a:p>
            <a:r>
              <a:rPr lang="en-US" dirty="0"/>
              <a:t>Even though it is used widely, there are some situations where </a:t>
            </a:r>
            <a:r>
              <a:rPr lang="en-US" dirty="0" err="1"/>
              <a:t>PaaS</a:t>
            </a:r>
            <a:r>
              <a:rPr lang="en-US" dirty="0"/>
              <a:t> may not be the best option: </a:t>
            </a:r>
          </a:p>
          <a:p>
            <a:endParaRPr lang="en-US" dirty="0"/>
          </a:p>
          <a:p>
            <a:pPr marL="514350" indent="-514350">
              <a:buFont typeface="+mj-lt"/>
              <a:buAutoNum type="arabicPeriod"/>
            </a:pPr>
            <a:r>
              <a:rPr lang="en-US" dirty="0"/>
              <a:t>Frequent application migration: </a:t>
            </a:r>
          </a:p>
          <a:p>
            <a:pPr marL="914400" lvl="1" indent="-514350"/>
            <a:r>
              <a:rPr lang="en-US" dirty="0"/>
              <a:t>The major problem with </a:t>
            </a:r>
            <a:r>
              <a:rPr lang="en-US" dirty="0" err="1"/>
              <a:t>PaaS</a:t>
            </a:r>
            <a:r>
              <a:rPr lang="en-US" dirty="0"/>
              <a:t> services are vendor lock-in. </a:t>
            </a:r>
          </a:p>
          <a:p>
            <a:pPr marL="914400" lvl="1" indent="-514350"/>
            <a:r>
              <a:rPr lang="en-US" dirty="0"/>
              <a:t>Since there are no common standards followed among </a:t>
            </a:r>
            <a:r>
              <a:rPr lang="en-US" dirty="0" err="1"/>
              <a:t>PaaS</a:t>
            </a:r>
            <a:r>
              <a:rPr lang="en-US" dirty="0"/>
              <a:t> providers, it is very difficult to migrate the application from one </a:t>
            </a:r>
            <a:r>
              <a:rPr lang="en-US" dirty="0" err="1"/>
              <a:t>PaaS</a:t>
            </a:r>
            <a:r>
              <a:rPr lang="en-US" dirty="0"/>
              <a:t> provider to the other. </a:t>
            </a:r>
          </a:p>
          <a:p>
            <a:pPr marL="514350" indent="-514350">
              <a:buFont typeface="+mj-lt"/>
              <a:buAutoNum type="arabicPeriod"/>
            </a:pPr>
            <a:endParaRPr lang="en-US" dirty="0"/>
          </a:p>
          <a:p>
            <a:pPr marL="514350" indent="-514350">
              <a:buFont typeface="+mj-lt"/>
              <a:buAutoNum type="arabicPeriod"/>
            </a:pPr>
            <a:r>
              <a:rPr lang="en-US" dirty="0"/>
              <a:t>Customization at the infrastructure level: </a:t>
            </a:r>
          </a:p>
          <a:p>
            <a:pPr marL="914400" lvl="1" indent="-514350"/>
            <a:r>
              <a:rPr lang="en-US" dirty="0" err="1"/>
              <a:t>PaaS</a:t>
            </a:r>
            <a:r>
              <a:rPr lang="en-US" dirty="0"/>
              <a:t> is an abstracted service, and the </a:t>
            </a:r>
            <a:r>
              <a:rPr lang="en-US" dirty="0" err="1"/>
              <a:t>PaaS</a:t>
            </a:r>
            <a:r>
              <a:rPr lang="en-US" dirty="0"/>
              <a:t> users do not have full control over the underlying infrastructure. </a:t>
            </a:r>
          </a:p>
          <a:p>
            <a:pPr marL="914400" lvl="1" indent="-514350"/>
            <a:r>
              <a:rPr lang="en-US" dirty="0"/>
              <a:t>There are some application development platforms that need some configuration or customization of underlying infrastructure. </a:t>
            </a:r>
          </a:p>
          <a:p>
            <a:pPr marL="914400" lvl="1" indent="-514350"/>
            <a:r>
              <a:rPr lang="en-US" dirty="0"/>
              <a:t>In these situations, it is not possible to customize the underlying infrastructure with </a:t>
            </a:r>
            <a:r>
              <a:rPr lang="en-US" dirty="0" err="1"/>
              <a:t>PaaS</a:t>
            </a:r>
            <a:r>
              <a:rPr lang="en-US" dirty="0"/>
              <a:t>. </a:t>
            </a:r>
          </a:p>
          <a:p>
            <a:pPr marL="914400" lvl="1" indent="-514350"/>
            <a:r>
              <a:rPr lang="en-US" dirty="0"/>
              <a:t>If the application development platform needs any configuration at the hardware level, it is not recommended to go for </a:t>
            </a:r>
            <a:r>
              <a:rPr lang="en-US" dirty="0" err="1"/>
              <a:t>PaaS</a:t>
            </a:r>
            <a:r>
              <a:rPr lang="en-US"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8037"/>
            <a:ext cx="8229600" cy="5516563"/>
          </a:xfrm>
        </p:spPr>
        <p:txBody>
          <a:bodyPr>
            <a:normAutofit fontScale="77500" lnSpcReduction="20000"/>
          </a:bodyPr>
          <a:lstStyle/>
          <a:p>
            <a:pPr marL="514350" indent="-514350">
              <a:buFont typeface="+mj-lt"/>
              <a:buAutoNum type="arabicPeriod" startAt="3"/>
            </a:pPr>
            <a:r>
              <a:rPr lang="en-US" dirty="0"/>
              <a:t>Flexibility at the platform level: </a:t>
            </a:r>
          </a:p>
          <a:p>
            <a:pPr marL="914400" lvl="1" indent="-514350"/>
            <a:r>
              <a:rPr lang="en-US" dirty="0" err="1"/>
              <a:t>PaaS</a:t>
            </a:r>
            <a:r>
              <a:rPr lang="en-US" dirty="0"/>
              <a:t> provides template-based applications where all the different programming languages, databases, and message queues are predefined. </a:t>
            </a:r>
          </a:p>
          <a:p>
            <a:pPr marL="914400" lvl="1" indent="-514350"/>
            <a:r>
              <a:rPr lang="en-US" dirty="0"/>
              <a:t>It is an advantage if the application is a generic application. </a:t>
            </a:r>
          </a:p>
          <a:p>
            <a:pPr marL="914400" lvl="1" indent="-514350">
              <a:buNone/>
            </a:pPr>
            <a:endParaRPr lang="en-US" dirty="0"/>
          </a:p>
          <a:p>
            <a:pPr marL="514350" indent="-514350">
              <a:buFont typeface="+mj-lt"/>
              <a:buAutoNum type="arabicPeriod" startAt="3"/>
            </a:pPr>
            <a:r>
              <a:rPr lang="en-US" dirty="0"/>
              <a:t>Integration with on-premise application: </a:t>
            </a:r>
          </a:p>
          <a:p>
            <a:pPr marL="914400" lvl="1" indent="-514350"/>
            <a:r>
              <a:rPr lang="en-US" dirty="0"/>
              <a:t>A company might have used </a:t>
            </a:r>
            <a:r>
              <a:rPr lang="en-US" dirty="0" err="1"/>
              <a:t>PaaS</a:t>
            </a:r>
            <a:r>
              <a:rPr lang="en-US" dirty="0"/>
              <a:t> services for some set of applications. </a:t>
            </a:r>
          </a:p>
          <a:p>
            <a:pPr marL="914400" lvl="1" indent="-514350"/>
            <a:r>
              <a:rPr lang="en-US" dirty="0"/>
              <a:t>For some set of applications, they might have used on-premise platforms. </a:t>
            </a:r>
          </a:p>
          <a:p>
            <a:pPr marL="914400" lvl="1" indent="-514350"/>
            <a:r>
              <a:rPr lang="en-US" dirty="0"/>
              <a:t>Since many </a:t>
            </a:r>
            <a:r>
              <a:rPr lang="en-US" dirty="0" err="1"/>
              <a:t>PaaS</a:t>
            </a:r>
            <a:r>
              <a:rPr lang="en-US" dirty="0"/>
              <a:t> services use their own proprietary technologies to define the application stack, it may not match with the on-premise application stack. </a:t>
            </a:r>
          </a:p>
          <a:p>
            <a:pPr marL="914400" lvl="1" indent="-514350"/>
            <a:r>
              <a:rPr lang="en-US" dirty="0"/>
              <a:t>This makes the integration of application hosted in on-premise platform and </a:t>
            </a:r>
            <a:r>
              <a:rPr lang="en-US" dirty="0" err="1"/>
              <a:t>PaaS</a:t>
            </a:r>
            <a:r>
              <a:rPr lang="en-US" dirty="0"/>
              <a:t> platform a difficult job.</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Pros and Cons of </a:t>
            </a:r>
            <a:r>
              <a:rPr lang="en-US" dirty="0" err="1"/>
              <a:t>PaaS</a:t>
            </a:r>
            <a:endParaRPr lang="en-US" dirty="0"/>
          </a:p>
        </p:txBody>
      </p:sp>
      <p:sp>
        <p:nvSpPr>
          <p:cNvPr id="3" name="Content Placeholder 2"/>
          <p:cNvSpPr>
            <a:spLocks noGrp="1"/>
          </p:cNvSpPr>
          <p:nvPr>
            <p:ph idx="1"/>
          </p:nvPr>
        </p:nvSpPr>
        <p:spPr>
          <a:xfrm>
            <a:off x="457200" y="1447800"/>
            <a:ext cx="8229600" cy="5029200"/>
          </a:xfrm>
        </p:spPr>
        <p:txBody>
          <a:bodyPr>
            <a:normAutofit fontScale="77500" lnSpcReduction="20000"/>
          </a:bodyPr>
          <a:lstStyle/>
          <a:p>
            <a:r>
              <a:rPr lang="en-US" dirty="0"/>
              <a:t>The main advantage of using </a:t>
            </a:r>
            <a:r>
              <a:rPr lang="en-US" dirty="0" err="1"/>
              <a:t>PaaS</a:t>
            </a:r>
            <a:r>
              <a:rPr lang="en-US" dirty="0"/>
              <a:t> is that it hides the complexity of maintaining the platform and underlying infrastructure. </a:t>
            </a:r>
          </a:p>
          <a:p>
            <a:r>
              <a:rPr lang="en-US" dirty="0"/>
              <a:t>This allows the developers to work more on implementing the important functionalities of the application. </a:t>
            </a:r>
          </a:p>
          <a:p>
            <a:r>
              <a:rPr lang="en-US" dirty="0"/>
              <a:t>Apart from this, the </a:t>
            </a:r>
            <a:r>
              <a:rPr lang="en-US" dirty="0" err="1"/>
              <a:t>PaaS</a:t>
            </a:r>
            <a:r>
              <a:rPr lang="en-US" dirty="0"/>
              <a:t> has the following benefits: </a:t>
            </a:r>
          </a:p>
          <a:p>
            <a:endParaRPr lang="en-US" dirty="0"/>
          </a:p>
          <a:p>
            <a:pPr marL="514350" indent="-514350">
              <a:buFont typeface="+mj-lt"/>
              <a:buAutoNum type="arabicPeriod"/>
            </a:pPr>
            <a:r>
              <a:rPr lang="en-US" dirty="0"/>
              <a:t>Quick development and deployment: </a:t>
            </a:r>
          </a:p>
          <a:p>
            <a:pPr marL="914400" lvl="1" indent="-514350"/>
            <a:r>
              <a:rPr lang="en-US" dirty="0" err="1"/>
              <a:t>PaaS</a:t>
            </a:r>
            <a:r>
              <a:rPr lang="en-US" dirty="0"/>
              <a:t> provides all the required development and testing tools to develop, test, and deploy the software in one place. </a:t>
            </a:r>
          </a:p>
          <a:p>
            <a:pPr marL="914400" lvl="1" indent="-514350"/>
            <a:r>
              <a:rPr lang="en-US" dirty="0"/>
              <a:t>Most of the </a:t>
            </a:r>
            <a:r>
              <a:rPr lang="en-US" dirty="0" err="1"/>
              <a:t>PaaS</a:t>
            </a:r>
            <a:r>
              <a:rPr lang="en-US" dirty="0"/>
              <a:t> services automate the testing and deployment process as soon as the developer completes the development. </a:t>
            </a:r>
          </a:p>
          <a:p>
            <a:pPr marL="914400" lvl="1" indent="-514350"/>
            <a:r>
              <a:rPr lang="en-US" dirty="0"/>
              <a:t>This speeds up application development and deployment than traditional development platforms.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3237"/>
            <a:ext cx="8229600" cy="5745163"/>
          </a:xfrm>
        </p:spPr>
        <p:txBody>
          <a:bodyPr>
            <a:normAutofit fontScale="70000" lnSpcReduction="20000"/>
          </a:bodyPr>
          <a:lstStyle/>
          <a:p>
            <a:pPr marL="514350" indent="-514350">
              <a:buFont typeface="+mj-lt"/>
              <a:buAutoNum type="arabicPeriod" startAt="2"/>
            </a:pPr>
            <a:r>
              <a:rPr lang="en-US" dirty="0"/>
              <a:t>Reduces TCO: </a:t>
            </a:r>
          </a:p>
          <a:p>
            <a:pPr marL="914400" lvl="1" indent="-514350"/>
            <a:r>
              <a:rPr lang="en-US" dirty="0"/>
              <a:t>The developers need not buy licensed development and testing tools if </a:t>
            </a:r>
            <a:r>
              <a:rPr lang="en-US" dirty="0" err="1"/>
              <a:t>PaaS</a:t>
            </a:r>
            <a:r>
              <a:rPr lang="en-US" dirty="0"/>
              <a:t> services are selected. </a:t>
            </a:r>
          </a:p>
          <a:p>
            <a:pPr marL="914400" lvl="1" indent="-514350"/>
            <a:r>
              <a:rPr lang="en-US" dirty="0"/>
              <a:t>Most of the traditional development platforms requires high-end infrastructure for its working, which increases the TCO of the application development company. </a:t>
            </a:r>
          </a:p>
          <a:p>
            <a:pPr marL="914400" lvl="1" indent="-514350"/>
            <a:r>
              <a:rPr lang="en-US" dirty="0"/>
              <a:t>But, </a:t>
            </a:r>
            <a:r>
              <a:rPr lang="en-US" dirty="0" err="1"/>
              <a:t>PaaS</a:t>
            </a:r>
            <a:r>
              <a:rPr lang="en-US" dirty="0"/>
              <a:t> allows the developers to rent the software, development platforms, and testing tools to develop, build, and deploy the application. </a:t>
            </a:r>
          </a:p>
          <a:p>
            <a:pPr marL="914400" lvl="1" indent="-514350"/>
            <a:r>
              <a:rPr lang="en-US" dirty="0" err="1"/>
              <a:t>PaaS</a:t>
            </a:r>
            <a:r>
              <a:rPr lang="en-US" dirty="0"/>
              <a:t> does not require high-end infrastructure also to develop the application, thus reducing the TCO of the development company. </a:t>
            </a:r>
          </a:p>
          <a:p>
            <a:pPr marL="514350" indent="-514350">
              <a:buFont typeface="+mj-lt"/>
              <a:buAutoNum type="arabicPeriod" startAt="2"/>
            </a:pPr>
            <a:endParaRPr lang="en-US" dirty="0"/>
          </a:p>
          <a:p>
            <a:pPr marL="514350" indent="-514350">
              <a:buFont typeface="+mj-lt"/>
              <a:buAutoNum type="arabicPeriod" startAt="2"/>
            </a:pPr>
            <a:r>
              <a:rPr lang="en-US" dirty="0"/>
              <a:t>Supports agile software development: </a:t>
            </a:r>
          </a:p>
          <a:p>
            <a:pPr marL="914400" lvl="1" indent="-514350"/>
            <a:r>
              <a:rPr lang="en-US" dirty="0"/>
              <a:t>Nowadays, most of the new-generation applications are developed using agile methodologies. </a:t>
            </a:r>
          </a:p>
          <a:p>
            <a:pPr marL="914400" lvl="1" indent="-514350"/>
            <a:r>
              <a:rPr lang="en-US" dirty="0"/>
              <a:t>Many ISVs and </a:t>
            </a:r>
            <a:r>
              <a:rPr lang="en-US" dirty="0" err="1"/>
              <a:t>SaaS</a:t>
            </a:r>
            <a:r>
              <a:rPr lang="en-US" dirty="0"/>
              <a:t> development companies started adopting agile methodologies for application development. </a:t>
            </a:r>
          </a:p>
          <a:p>
            <a:pPr marL="914400" lvl="1" indent="-514350"/>
            <a:r>
              <a:rPr lang="en-US" dirty="0" err="1"/>
              <a:t>PaaS</a:t>
            </a:r>
            <a:r>
              <a:rPr lang="en-US" dirty="0"/>
              <a:t> services support agile methodologies that the ISVs and other development companies are looking for.</a:t>
            </a:r>
            <a:endParaRPr lang="en-US"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p:spPr>
        <p:txBody>
          <a:bodyPr>
            <a:normAutofit fontScale="70000" lnSpcReduction="20000"/>
          </a:bodyPr>
          <a:lstStyle/>
          <a:p>
            <a:pPr marL="514350" indent="-514350">
              <a:buFont typeface="+mj-lt"/>
              <a:buAutoNum type="arabicPeriod" startAt="4"/>
            </a:pPr>
            <a:r>
              <a:rPr lang="en-US" dirty="0"/>
              <a:t>Different teams can work together: </a:t>
            </a:r>
          </a:p>
          <a:p>
            <a:pPr marL="914400" lvl="1" indent="-514350"/>
            <a:r>
              <a:rPr lang="en-US" dirty="0"/>
              <a:t>The traditional development platform does not have extensive support for collaborative development. </a:t>
            </a:r>
          </a:p>
          <a:p>
            <a:pPr marL="914400" lvl="1" indent="-514350"/>
            <a:r>
              <a:rPr lang="en-US" dirty="0" err="1"/>
              <a:t>PaaS</a:t>
            </a:r>
            <a:r>
              <a:rPr lang="en-US" dirty="0"/>
              <a:t> services support developers from different places to work together on the same project. </a:t>
            </a:r>
          </a:p>
          <a:p>
            <a:pPr marL="914400" lvl="1" indent="-514350"/>
            <a:r>
              <a:rPr lang="en-US" dirty="0"/>
              <a:t>This is possible because of the online common development platform provided by </a:t>
            </a:r>
            <a:r>
              <a:rPr lang="en-US" dirty="0" err="1"/>
              <a:t>PaaS</a:t>
            </a:r>
            <a:r>
              <a:rPr lang="en-US" dirty="0"/>
              <a:t> providers. </a:t>
            </a:r>
          </a:p>
          <a:p>
            <a:pPr marL="514350" indent="-514350">
              <a:buFont typeface="+mj-lt"/>
              <a:buAutoNum type="arabicPeriod" startAt="4"/>
            </a:pPr>
            <a:endParaRPr lang="en-US" dirty="0"/>
          </a:p>
          <a:p>
            <a:pPr marL="514350" indent="-514350">
              <a:buFont typeface="+mj-lt"/>
              <a:buAutoNum type="arabicPeriod" startAt="4"/>
            </a:pPr>
            <a:r>
              <a:rPr lang="en-US" dirty="0"/>
              <a:t>Ease of use: </a:t>
            </a:r>
          </a:p>
          <a:p>
            <a:pPr marL="914400" lvl="1" indent="-514350"/>
            <a:r>
              <a:rPr lang="en-US" dirty="0"/>
              <a:t>The traditional development platform uses any one of CLI- or IDE-based interfaces for development. </a:t>
            </a:r>
          </a:p>
          <a:p>
            <a:pPr marL="914400" lvl="1" indent="-514350"/>
            <a:r>
              <a:rPr lang="en-US" dirty="0"/>
              <a:t>Some developers may not be familiar with the interfaces provided by the application development platform. </a:t>
            </a:r>
          </a:p>
          <a:p>
            <a:pPr marL="914400" lvl="1" indent="-514350"/>
            <a:r>
              <a:rPr lang="en-US" dirty="0"/>
              <a:t>This makes the development job a little bit difficult. </a:t>
            </a:r>
          </a:p>
          <a:p>
            <a:pPr marL="914400" lvl="1" indent="-514350"/>
            <a:r>
              <a:rPr lang="en-US" dirty="0"/>
              <a:t>But, </a:t>
            </a:r>
            <a:r>
              <a:rPr lang="en-US" dirty="0" err="1"/>
              <a:t>PaaS</a:t>
            </a:r>
            <a:r>
              <a:rPr lang="en-US" dirty="0"/>
              <a:t> provides a wide variety of client tools such as CLI, web CLI, web UI, APIs, and IDEs. </a:t>
            </a:r>
          </a:p>
          <a:p>
            <a:pPr marL="914400" lvl="1" indent="-514350"/>
            <a:r>
              <a:rPr lang="en-US" dirty="0"/>
              <a:t>The developers are free to choose any client tools of their choice. </a:t>
            </a:r>
          </a:p>
          <a:p>
            <a:pPr marL="914400" lvl="1" indent="-514350"/>
            <a:r>
              <a:rPr lang="en-US" dirty="0"/>
              <a:t>Especially, the web UI–based </a:t>
            </a:r>
            <a:r>
              <a:rPr lang="en-US" dirty="0" err="1"/>
              <a:t>PaaS</a:t>
            </a:r>
            <a:r>
              <a:rPr lang="en-US" dirty="0"/>
              <a:t> services increase the usability of the development platform for all types of developers.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38800"/>
          </a:xfrm>
        </p:spPr>
        <p:txBody>
          <a:bodyPr>
            <a:normAutofit fontScale="70000" lnSpcReduction="20000"/>
          </a:bodyPr>
          <a:lstStyle/>
          <a:p>
            <a:pPr marL="514350" indent="-514350">
              <a:buFont typeface="+mj-lt"/>
              <a:buAutoNum type="arabicPeriod" startAt="6"/>
            </a:pPr>
            <a:r>
              <a:rPr lang="en-US" dirty="0"/>
              <a:t>Less maintenance overhead: </a:t>
            </a:r>
          </a:p>
          <a:p>
            <a:pPr marL="914400" lvl="1" indent="-514350"/>
            <a:r>
              <a:rPr lang="en-US" dirty="0"/>
              <a:t>In on-premise applications, the development company or software vendor is responsible for maintaining the underlying hardware. </a:t>
            </a:r>
          </a:p>
          <a:p>
            <a:pPr marL="914400" lvl="1" indent="-514350"/>
            <a:r>
              <a:rPr lang="en-US" dirty="0"/>
              <a:t>They need to recruit skilled administrators to maintain the servers. </a:t>
            </a:r>
          </a:p>
          <a:p>
            <a:pPr marL="914400" lvl="1" indent="-514350"/>
            <a:r>
              <a:rPr lang="en-US" dirty="0"/>
              <a:t>This overhead is eliminated by the </a:t>
            </a:r>
            <a:r>
              <a:rPr lang="en-US" dirty="0" err="1"/>
              <a:t>PaaS</a:t>
            </a:r>
            <a:r>
              <a:rPr lang="en-US" dirty="0"/>
              <a:t> services as the underlying infrastructure is maintained by the infrastructure providers. </a:t>
            </a:r>
          </a:p>
          <a:p>
            <a:pPr marL="914400" lvl="1" indent="-514350"/>
            <a:r>
              <a:rPr lang="en-US" dirty="0"/>
              <a:t>This gives freedom to developers to work on the application development. </a:t>
            </a:r>
          </a:p>
          <a:p>
            <a:pPr marL="514350" indent="-514350">
              <a:buFont typeface="+mj-lt"/>
              <a:buAutoNum type="arabicPeriod" startAt="6"/>
            </a:pPr>
            <a:endParaRPr lang="en-US" dirty="0"/>
          </a:p>
          <a:p>
            <a:pPr marL="514350" indent="-514350">
              <a:buFont typeface="+mj-lt"/>
              <a:buAutoNum type="arabicPeriod" startAt="6"/>
            </a:pPr>
            <a:r>
              <a:rPr lang="en-US" dirty="0"/>
              <a:t>Produces scalable applications: </a:t>
            </a:r>
          </a:p>
          <a:p>
            <a:pPr marL="914400" lvl="1" indent="-514350"/>
            <a:r>
              <a:rPr lang="en-US" dirty="0"/>
              <a:t>Most of the applications developed using </a:t>
            </a:r>
            <a:r>
              <a:rPr lang="en-US" dirty="0" err="1"/>
              <a:t>PaaS</a:t>
            </a:r>
            <a:r>
              <a:rPr lang="en-US" dirty="0"/>
              <a:t> services are web application or </a:t>
            </a:r>
            <a:r>
              <a:rPr lang="en-US" dirty="0" err="1"/>
              <a:t>SaaS</a:t>
            </a:r>
            <a:r>
              <a:rPr lang="en-US" dirty="0"/>
              <a:t> application. </a:t>
            </a:r>
          </a:p>
          <a:p>
            <a:pPr marL="914400" lvl="1" indent="-514350"/>
            <a:r>
              <a:rPr lang="en-US" dirty="0"/>
              <a:t>These applications require better scalability on the extra load. </a:t>
            </a:r>
          </a:p>
          <a:p>
            <a:pPr marL="914400" lvl="1" indent="-514350"/>
            <a:r>
              <a:rPr lang="en-US" dirty="0"/>
              <a:t>For handling extra load, the software vendors need to maintain an additional server. </a:t>
            </a:r>
          </a:p>
          <a:p>
            <a:pPr marL="914400" lvl="1" indent="-514350"/>
            <a:r>
              <a:rPr lang="en-US" dirty="0"/>
              <a:t>It is very difficult for a new start-up company to provide extra servers based on the additional load. </a:t>
            </a:r>
          </a:p>
          <a:p>
            <a:pPr marL="914400" lvl="1" indent="-514350"/>
            <a:r>
              <a:rPr lang="en-US" dirty="0"/>
              <a:t>But, </a:t>
            </a:r>
            <a:r>
              <a:rPr lang="en-US" dirty="0" err="1"/>
              <a:t>PaaS</a:t>
            </a:r>
            <a:r>
              <a:rPr lang="en-US" dirty="0"/>
              <a:t> services are providing built-in scalability to the application that is developed using the </a:t>
            </a:r>
            <a:r>
              <a:rPr lang="en-US" dirty="0" err="1"/>
              <a:t>PaaS</a:t>
            </a:r>
            <a:r>
              <a:rPr lang="en-US" dirty="0"/>
              <a:t> platform.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172200"/>
          </a:xfrm>
        </p:spPr>
        <p:txBody>
          <a:bodyPr>
            <a:normAutofit fontScale="70000" lnSpcReduction="20000"/>
          </a:bodyPr>
          <a:lstStyle/>
          <a:p>
            <a:r>
              <a:rPr lang="en-US" dirty="0" err="1"/>
              <a:t>PaaS</a:t>
            </a:r>
            <a:r>
              <a:rPr lang="en-US" dirty="0"/>
              <a:t> provides a lot of benefits to developers when compared to the traditional development environment. </a:t>
            </a:r>
          </a:p>
          <a:p>
            <a:r>
              <a:rPr lang="en-US" dirty="0"/>
              <a:t>On the other hand, it contains drawbacks, which are described in the following: </a:t>
            </a:r>
          </a:p>
          <a:p>
            <a:endParaRPr lang="en-US" dirty="0"/>
          </a:p>
          <a:p>
            <a:pPr marL="514350" indent="-514350">
              <a:buFont typeface="+mj-lt"/>
              <a:buAutoNum type="arabicPeriod"/>
            </a:pPr>
            <a:r>
              <a:rPr lang="en-US" dirty="0"/>
              <a:t>Vendor lock-in: </a:t>
            </a:r>
          </a:p>
          <a:p>
            <a:pPr marL="914400" lvl="1" indent="-514350"/>
            <a:r>
              <a:rPr lang="en-US" dirty="0"/>
              <a:t>The major drawback with </a:t>
            </a:r>
            <a:r>
              <a:rPr lang="en-US" dirty="0" err="1"/>
              <a:t>PaaS</a:t>
            </a:r>
            <a:r>
              <a:rPr lang="en-US" dirty="0"/>
              <a:t> providers are vendor lock-in. </a:t>
            </a:r>
          </a:p>
          <a:p>
            <a:pPr marL="914400" lvl="1" indent="-514350"/>
            <a:r>
              <a:rPr lang="en-US" dirty="0"/>
              <a:t>The main reason for vendor lock-in is lack of standards. There are no common standards followed among the different </a:t>
            </a:r>
            <a:r>
              <a:rPr lang="en-US" dirty="0" err="1"/>
              <a:t>PaaS</a:t>
            </a:r>
            <a:r>
              <a:rPr lang="en-US" dirty="0"/>
              <a:t> providers. </a:t>
            </a:r>
          </a:p>
          <a:p>
            <a:pPr marL="914400" lvl="1" indent="-514350"/>
            <a:r>
              <a:rPr lang="en-US" dirty="0"/>
              <a:t>The other reason for vendor lock-in is proprietary technologies used by </a:t>
            </a:r>
            <a:r>
              <a:rPr lang="en-US" dirty="0" err="1"/>
              <a:t>PaaS</a:t>
            </a:r>
            <a:r>
              <a:rPr lang="en-US" dirty="0"/>
              <a:t> providers. </a:t>
            </a:r>
          </a:p>
          <a:p>
            <a:pPr marL="914400" lvl="1" indent="-514350"/>
            <a:r>
              <a:rPr lang="en-US" dirty="0"/>
              <a:t>Most of the </a:t>
            </a:r>
            <a:r>
              <a:rPr lang="en-US" dirty="0" err="1"/>
              <a:t>PaaS</a:t>
            </a:r>
            <a:r>
              <a:rPr lang="en-US" dirty="0"/>
              <a:t> vendors use the proprietary technologies that are not compatible with the other </a:t>
            </a:r>
            <a:r>
              <a:rPr lang="en-US" dirty="0" err="1"/>
              <a:t>PaaS</a:t>
            </a:r>
            <a:r>
              <a:rPr lang="en-US" dirty="0"/>
              <a:t> providers. </a:t>
            </a:r>
          </a:p>
          <a:p>
            <a:pPr marL="914400" lvl="1" indent="-514350"/>
            <a:r>
              <a:rPr lang="en-US" dirty="0"/>
              <a:t>The vendor lock-in problem of </a:t>
            </a:r>
            <a:r>
              <a:rPr lang="en-US" dirty="0" err="1"/>
              <a:t>PaaS</a:t>
            </a:r>
            <a:r>
              <a:rPr lang="en-US" dirty="0"/>
              <a:t> services does not allow the applications to be migrated from one </a:t>
            </a:r>
            <a:r>
              <a:rPr lang="en-US" dirty="0" err="1"/>
              <a:t>PaaS</a:t>
            </a:r>
            <a:r>
              <a:rPr lang="en-US" dirty="0"/>
              <a:t> provider to the other.</a:t>
            </a:r>
          </a:p>
          <a:p>
            <a:pPr marL="914400" lvl="1" indent="-514350">
              <a:buNone/>
            </a:pPr>
            <a:endParaRPr lang="en-US" dirty="0"/>
          </a:p>
          <a:p>
            <a:pPr marL="514350" indent="-514350">
              <a:buFont typeface="+mj-lt"/>
              <a:buAutoNum type="arabicPeriod"/>
            </a:pPr>
            <a:r>
              <a:rPr lang="en-US" dirty="0"/>
              <a:t>Security issues: </a:t>
            </a:r>
          </a:p>
          <a:p>
            <a:pPr marL="914400" lvl="1" indent="-514350"/>
            <a:r>
              <a:rPr lang="en-US" dirty="0"/>
              <a:t>Like in the other cloud services, security is one of the major issues in </a:t>
            </a:r>
            <a:r>
              <a:rPr lang="en-US" dirty="0" err="1"/>
              <a:t>PaaS</a:t>
            </a:r>
            <a:r>
              <a:rPr lang="en-US" dirty="0"/>
              <a:t> services.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0000" lnSpcReduction="20000"/>
          </a:bodyPr>
          <a:lstStyle/>
          <a:p>
            <a:pPr lvl="1"/>
            <a:r>
              <a:rPr lang="en-US" dirty="0"/>
              <a:t>Since data are stored in off-premise third-party servers, many developers are afraid to go for </a:t>
            </a:r>
            <a:r>
              <a:rPr lang="en-US" dirty="0" err="1"/>
              <a:t>PaaS</a:t>
            </a:r>
            <a:r>
              <a:rPr lang="en-US" dirty="0"/>
              <a:t> services. </a:t>
            </a:r>
          </a:p>
          <a:p>
            <a:pPr lvl="1"/>
            <a:r>
              <a:rPr lang="en-US" dirty="0"/>
              <a:t>Of course, many </a:t>
            </a:r>
            <a:r>
              <a:rPr lang="en-US" dirty="0" err="1"/>
              <a:t>PaaS</a:t>
            </a:r>
            <a:r>
              <a:rPr lang="en-US" dirty="0"/>
              <a:t> providers provide mechanisms to protect the user data, and it is not sufficient to feel the safety of </a:t>
            </a:r>
            <a:r>
              <a:rPr lang="en-US" dirty="0" err="1"/>
              <a:t>onpremise</a:t>
            </a:r>
            <a:r>
              <a:rPr lang="en-US" dirty="0"/>
              <a:t> deployment. </a:t>
            </a:r>
          </a:p>
          <a:p>
            <a:pPr lvl="1"/>
            <a:r>
              <a:rPr lang="en-US" dirty="0"/>
              <a:t>When selecting the </a:t>
            </a:r>
            <a:r>
              <a:rPr lang="en-US" dirty="0" err="1"/>
              <a:t>PaaS</a:t>
            </a:r>
            <a:r>
              <a:rPr lang="en-US" dirty="0"/>
              <a:t> provider, the developer should review the regulatory, compliance, and security policies of the </a:t>
            </a:r>
            <a:r>
              <a:rPr lang="en-US" dirty="0" err="1"/>
              <a:t>PaaS</a:t>
            </a:r>
            <a:r>
              <a:rPr lang="en-US" dirty="0"/>
              <a:t> provider with their own security requirements. </a:t>
            </a:r>
          </a:p>
          <a:p>
            <a:pPr lvl="1"/>
            <a:r>
              <a:rPr lang="en-US" dirty="0"/>
              <a:t>If not properly reviewed, the developers or users are at the risk of data security breach. </a:t>
            </a:r>
          </a:p>
          <a:p>
            <a:endParaRPr lang="en-US" dirty="0"/>
          </a:p>
          <a:p>
            <a:pPr marL="514350" indent="-514350">
              <a:buFont typeface="+mj-lt"/>
              <a:buAutoNum type="arabicPeriod" startAt="3"/>
            </a:pPr>
            <a:r>
              <a:rPr lang="en-US"/>
              <a:t>Less </a:t>
            </a:r>
            <a:r>
              <a:rPr lang="en-US" dirty="0"/>
              <a:t>flexibility: </a:t>
            </a:r>
          </a:p>
          <a:p>
            <a:pPr lvl="1"/>
            <a:r>
              <a:rPr lang="en-US" dirty="0" err="1"/>
              <a:t>PaaS</a:t>
            </a:r>
            <a:r>
              <a:rPr lang="en-US" dirty="0"/>
              <a:t> providers do not give much freedom for the developers to define their own application stack. </a:t>
            </a:r>
          </a:p>
          <a:p>
            <a:pPr lvl="1"/>
            <a:r>
              <a:rPr lang="en-US" dirty="0"/>
              <a:t>Most of the </a:t>
            </a:r>
            <a:r>
              <a:rPr lang="en-US" dirty="0" err="1"/>
              <a:t>PaaS</a:t>
            </a:r>
            <a:r>
              <a:rPr lang="en-US" dirty="0"/>
              <a:t> providers provide many programming languages, databases, and other development tools. </a:t>
            </a:r>
          </a:p>
          <a:p>
            <a:pPr lvl="1"/>
            <a:r>
              <a:rPr lang="en-US" dirty="0"/>
              <a:t>But, it is not extensive and does not satisfy all developer needs. </a:t>
            </a:r>
          </a:p>
          <a:p>
            <a:pPr lvl="1"/>
            <a:r>
              <a:rPr lang="en-US" dirty="0"/>
              <a:t>Only some of the </a:t>
            </a:r>
            <a:r>
              <a:rPr lang="en-US" dirty="0" err="1"/>
              <a:t>PaaS</a:t>
            </a:r>
            <a:r>
              <a:rPr lang="en-US" dirty="0"/>
              <a:t> providers allow developers to extend the </a:t>
            </a:r>
            <a:r>
              <a:rPr lang="en-US" dirty="0" err="1"/>
              <a:t>PaaS</a:t>
            </a:r>
            <a:r>
              <a:rPr lang="en-US" dirty="0"/>
              <a:t> tools with the custom or new programming languages. </a:t>
            </a:r>
          </a:p>
          <a:p>
            <a:pPr lvl="1"/>
            <a:r>
              <a:rPr lang="en-US" dirty="0"/>
              <a:t>Still most of the </a:t>
            </a:r>
            <a:r>
              <a:rPr lang="en-US" dirty="0" err="1"/>
              <a:t>PaaS</a:t>
            </a:r>
            <a:r>
              <a:rPr lang="en-US" dirty="0"/>
              <a:t> providers do not provide flexibility to the developers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3810000"/>
          </a:xfrm>
        </p:spPr>
        <p:txBody>
          <a:bodyPr>
            <a:noAutofit/>
          </a:bodyPr>
          <a:lstStyle/>
          <a:p>
            <a:r>
              <a:rPr lang="en-US" sz="2800" dirty="0"/>
              <a:t>Depends on Internet connection: </a:t>
            </a:r>
          </a:p>
          <a:p>
            <a:pPr lvl="1"/>
            <a:r>
              <a:rPr lang="en-US" sz="2400" dirty="0"/>
              <a:t>Since the </a:t>
            </a:r>
            <a:r>
              <a:rPr lang="en-US" sz="2400" dirty="0" err="1"/>
              <a:t>PaaS</a:t>
            </a:r>
            <a:r>
              <a:rPr lang="en-US" sz="2400" dirty="0"/>
              <a:t> services are delivered over the Internet, the developers should depend on Internet connectivity for developing the application. </a:t>
            </a:r>
          </a:p>
          <a:p>
            <a:pPr lvl="1"/>
            <a:r>
              <a:rPr lang="en-US" sz="2400" dirty="0"/>
              <a:t>Even though some of the providers allow offline access, most of the </a:t>
            </a:r>
            <a:r>
              <a:rPr lang="en-US" sz="2400" dirty="0" err="1"/>
              <a:t>PaaS</a:t>
            </a:r>
            <a:r>
              <a:rPr lang="en-US" sz="2400" dirty="0"/>
              <a:t> providers do not allow offline access. </a:t>
            </a:r>
          </a:p>
          <a:p>
            <a:pPr lvl="1"/>
            <a:r>
              <a:rPr lang="en-US" sz="2400" dirty="0"/>
              <a:t>With slow Internet connection, the usability and efficiency of the </a:t>
            </a:r>
            <a:r>
              <a:rPr lang="en-US" sz="2400" dirty="0" err="1"/>
              <a:t>PaaS</a:t>
            </a:r>
            <a:r>
              <a:rPr lang="en-US" sz="2400" dirty="0"/>
              <a:t> platform do not satisfy the developer requirements.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as a Service</a:t>
            </a:r>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r>
              <a:rPr lang="en-US" dirty="0" err="1"/>
              <a:t>SaaS</a:t>
            </a:r>
            <a:r>
              <a:rPr lang="en-US" dirty="0"/>
              <a:t> changes the way the software is delivered to the customers. In the traditional software model, the software is delivered as a license-based product that needs to be installed in the end user device. </a:t>
            </a:r>
          </a:p>
          <a:p>
            <a:r>
              <a:rPr lang="en-US" dirty="0"/>
              <a:t>Since </a:t>
            </a:r>
            <a:r>
              <a:rPr lang="en-US" dirty="0" err="1"/>
              <a:t>SaaS</a:t>
            </a:r>
            <a:r>
              <a:rPr lang="en-US" dirty="0"/>
              <a:t> is delivered as an on-demand service over the Internet, there is no need to install the software to the end user’s devices. </a:t>
            </a:r>
          </a:p>
          <a:p>
            <a:r>
              <a:rPr lang="en-US" dirty="0" err="1"/>
              <a:t>SaaS</a:t>
            </a:r>
            <a:r>
              <a:rPr lang="en-US" dirty="0"/>
              <a:t> services can be accessed or disconnected at any time based on the end user’s needs. </a:t>
            </a:r>
          </a:p>
          <a:p>
            <a:r>
              <a:rPr lang="en-US" dirty="0" err="1"/>
              <a:t>SaaS</a:t>
            </a:r>
            <a:r>
              <a:rPr lang="en-US" dirty="0"/>
              <a:t> services can be accessed from any lightweight web browsers on any devices such as laptops, tablets, and </a:t>
            </a:r>
            <a:r>
              <a:rPr lang="en-US" dirty="0" err="1"/>
              <a:t>smartphones</a:t>
            </a:r>
            <a:r>
              <a:rPr lang="en-US" dirty="0"/>
              <a:t>. </a:t>
            </a:r>
          </a:p>
          <a:p>
            <a:r>
              <a:rPr lang="en-US" dirty="0"/>
              <a:t>Some of the </a:t>
            </a:r>
            <a:r>
              <a:rPr lang="en-US" dirty="0" err="1"/>
              <a:t>SaaS</a:t>
            </a:r>
            <a:r>
              <a:rPr lang="en-US" dirty="0"/>
              <a:t> services can be accessed from a thin client that does not contain much storage space and cannot run much software like the traditional desktop PCs. </a:t>
            </a:r>
          </a:p>
          <a:p>
            <a:r>
              <a:rPr lang="en-US" dirty="0"/>
              <a:t>The important benefits of using thin clients for accessing the </a:t>
            </a:r>
            <a:r>
              <a:rPr lang="en-US" dirty="0" err="1"/>
              <a:t>SaaS</a:t>
            </a:r>
            <a:r>
              <a:rPr lang="en-US" dirty="0"/>
              <a:t> application are as follows: it is less vulnerable to attack, has a longer life cycle, consumes less power, and is less expensive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85000" lnSpcReduction="20000"/>
          </a:bodyPr>
          <a:lstStyle/>
          <a:p>
            <a:pPr lvl="1"/>
            <a:r>
              <a:rPr lang="en-US" dirty="0"/>
              <a:t>Generally, the </a:t>
            </a:r>
            <a:r>
              <a:rPr lang="en-US" dirty="0" err="1"/>
              <a:t>IaaS</a:t>
            </a:r>
            <a:r>
              <a:rPr lang="en-US" dirty="0"/>
              <a:t> services are provided from the service provider cloud data center. </a:t>
            </a:r>
          </a:p>
          <a:p>
            <a:pPr lvl="1"/>
            <a:r>
              <a:rPr lang="en-US" dirty="0"/>
              <a:t>The end users can access the services from their devices through web command line interface (CLI) or application programming interfaces (APIs) provided by the service providers. </a:t>
            </a:r>
          </a:p>
          <a:p>
            <a:pPr lvl="1"/>
            <a:r>
              <a:rPr lang="en-US" dirty="0"/>
              <a:t>Some of the popular </a:t>
            </a:r>
            <a:r>
              <a:rPr lang="en-US" dirty="0" err="1"/>
              <a:t>IaaS</a:t>
            </a:r>
            <a:r>
              <a:rPr lang="en-US" dirty="0"/>
              <a:t> providers include Amazon Web Services (AWS), Google Compute Engine, </a:t>
            </a:r>
            <a:r>
              <a:rPr lang="en-US" dirty="0" err="1"/>
              <a:t>OpenStack</a:t>
            </a:r>
            <a:r>
              <a:rPr lang="en-US" dirty="0"/>
              <a:t>, and Eucalyptus.</a:t>
            </a:r>
          </a:p>
          <a:p>
            <a:pPr lvl="1"/>
            <a:endParaRPr lang="en-US" dirty="0"/>
          </a:p>
          <a:p>
            <a:pPr marL="514350" indent="-514350">
              <a:buFont typeface="+mj-lt"/>
              <a:buAutoNum type="arabicPeriod" startAt="2"/>
            </a:pPr>
            <a:r>
              <a:rPr lang="en-US" dirty="0" err="1"/>
              <a:t>PaaS</a:t>
            </a:r>
            <a:r>
              <a:rPr lang="en-US" dirty="0"/>
              <a:t>: </a:t>
            </a:r>
          </a:p>
          <a:p>
            <a:pPr marL="914400" lvl="1" indent="-514350"/>
            <a:r>
              <a:rPr lang="en-US" dirty="0"/>
              <a:t>The ability given to developers to develop and deploy an application on the development platform provided by the service provider. </a:t>
            </a:r>
          </a:p>
          <a:p>
            <a:pPr marL="914400" lvl="1" indent="-514350"/>
            <a:r>
              <a:rPr lang="en-US" dirty="0"/>
              <a:t>Thus, the developers are exempted from managing the development platform and underlying infrastructure. </a:t>
            </a:r>
          </a:p>
          <a:p>
            <a:pPr marL="914400" lvl="1" indent="-514350"/>
            <a:r>
              <a:rPr lang="en-US" dirty="0"/>
              <a:t>Here, the developers are responsible for managing the deployed application and configuring the development environment.</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2400"/>
            <a:ext cx="8153400" cy="1447800"/>
          </a:xfrm>
        </p:spPr>
        <p:txBody>
          <a:bodyPr/>
          <a:lstStyle/>
          <a:p>
            <a:r>
              <a:rPr lang="en-US" dirty="0"/>
              <a:t>A typical </a:t>
            </a:r>
            <a:r>
              <a:rPr lang="en-US" dirty="0" err="1"/>
              <a:t>SaaS</a:t>
            </a:r>
            <a:r>
              <a:rPr lang="en-US" dirty="0"/>
              <a:t> provider may provide business services, social networks, document management, and mail services as shown in Figure 5.8:</a:t>
            </a:r>
          </a:p>
        </p:txBody>
      </p:sp>
      <p:pic>
        <p:nvPicPr>
          <p:cNvPr id="6" name="Content Placeholder 5" descr="CC4.7.JPG"/>
          <p:cNvPicPr>
            <a:picLocks noGrp="1" noChangeAspect="1"/>
          </p:cNvPicPr>
          <p:nvPr>
            <p:ph sz="half" idx="2"/>
          </p:nvPr>
        </p:nvPicPr>
        <p:blipFill>
          <a:blip r:embed="rId2" cstate="print"/>
          <a:stretch>
            <a:fillRect/>
          </a:stretch>
        </p:blipFill>
        <p:spPr>
          <a:xfrm>
            <a:off x="721563" y="1703580"/>
            <a:ext cx="7660437" cy="4773420"/>
          </a:xfr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304800"/>
            <a:ext cx="8229600" cy="6172200"/>
          </a:xfrm>
        </p:spPr>
        <p:txBody>
          <a:bodyPr>
            <a:normAutofit fontScale="62500" lnSpcReduction="20000"/>
          </a:bodyPr>
          <a:lstStyle/>
          <a:p>
            <a:pPr marL="514350" indent="-514350">
              <a:buFont typeface="+mj-lt"/>
              <a:buAutoNum type="arabicPeriod"/>
            </a:pPr>
            <a:r>
              <a:rPr lang="en-US" dirty="0"/>
              <a:t>Business services: </a:t>
            </a:r>
          </a:p>
          <a:p>
            <a:pPr marL="914400" lvl="1" indent="-514350"/>
            <a:r>
              <a:rPr lang="en-US" dirty="0"/>
              <a:t>Most of the </a:t>
            </a:r>
            <a:r>
              <a:rPr lang="en-US" dirty="0" err="1"/>
              <a:t>SaaS</a:t>
            </a:r>
            <a:r>
              <a:rPr lang="en-US" dirty="0"/>
              <a:t> providers started providing a variety of business services that attract start-up companies. </a:t>
            </a:r>
          </a:p>
          <a:p>
            <a:pPr marL="914400" lvl="1" indent="-514350"/>
            <a:r>
              <a:rPr lang="en-US" dirty="0"/>
              <a:t>The business </a:t>
            </a:r>
            <a:r>
              <a:rPr lang="en-US" dirty="0" err="1"/>
              <a:t>SaaS</a:t>
            </a:r>
            <a:r>
              <a:rPr lang="en-US" dirty="0"/>
              <a:t> services include ERP, CRM, billing, sales, and human resources. </a:t>
            </a:r>
          </a:p>
          <a:p>
            <a:pPr marL="514350" indent="-514350">
              <a:buFont typeface="+mj-lt"/>
              <a:buAutoNum type="arabicPeriod"/>
            </a:pPr>
            <a:r>
              <a:rPr lang="en-US" dirty="0"/>
              <a:t>Social networks: </a:t>
            </a:r>
          </a:p>
          <a:p>
            <a:pPr marL="914400" lvl="1" indent="-514350"/>
            <a:r>
              <a:rPr lang="en-US" dirty="0"/>
              <a:t>Since social networking sites are extensively used by the general public, many social networking service providers adopted </a:t>
            </a:r>
            <a:r>
              <a:rPr lang="en-US" dirty="0" err="1"/>
              <a:t>SaaS</a:t>
            </a:r>
            <a:r>
              <a:rPr lang="en-US" dirty="0"/>
              <a:t> for their sustainability. </a:t>
            </a:r>
          </a:p>
          <a:p>
            <a:pPr marL="914400" lvl="1" indent="-514350"/>
            <a:r>
              <a:rPr lang="en-US" dirty="0"/>
              <a:t>Since the number of users of the social networking sites is increasing exponentially, cloud computing is the perfect match for handling the variable load. </a:t>
            </a:r>
          </a:p>
          <a:p>
            <a:pPr marL="514350" indent="-514350">
              <a:buFont typeface="+mj-lt"/>
              <a:buAutoNum type="arabicPeriod"/>
            </a:pPr>
            <a:r>
              <a:rPr lang="en-US" dirty="0"/>
              <a:t>Document management: </a:t>
            </a:r>
          </a:p>
          <a:p>
            <a:pPr marL="914400" lvl="1" indent="-514350"/>
            <a:r>
              <a:rPr lang="en-US" dirty="0"/>
              <a:t>Since most of the enterprises extensively use electronic documents, most of the </a:t>
            </a:r>
            <a:r>
              <a:rPr lang="en-US" dirty="0" err="1"/>
              <a:t>SaaS</a:t>
            </a:r>
            <a:r>
              <a:rPr lang="en-US" dirty="0"/>
              <a:t> providers started providing services that are used to create, manage, and track electronic documents. </a:t>
            </a:r>
          </a:p>
          <a:p>
            <a:pPr marL="914400" lvl="1" indent="-514350">
              <a:buNone/>
            </a:pPr>
            <a:endParaRPr lang="en-US" dirty="0"/>
          </a:p>
          <a:p>
            <a:pPr marL="514350" indent="-514350">
              <a:buFont typeface="+mj-lt"/>
              <a:buAutoNum type="arabicPeriod"/>
            </a:pPr>
            <a:r>
              <a:rPr lang="en-US" dirty="0"/>
              <a:t>Mail services: </a:t>
            </a:r>
          </a:p>
          <a:p>
            <a:pPr marL="914400" lvl="1" indent="-514350"/>
            <a:r>
              <a:rPr lang="en-US" dirty="0"/>
              <a:t>E-mail services are currently used by many people. </a:t>
            </a:r>
          </a:p>
          <a:p>
            <a:pPr marL="914400" lvl="1" indent="-514350"/>
            <a:r>
              <a:rPr lang="en-US" dirty="0"/>
              <a:t>The future growth in e-mail usage is unpredictable. </a:t>
            </a:r>
          </a:p>
          <a:p>
            <a:pPr marL="914400" lvl="1" indent="-514350"/>
            <a:r>
              <a:rPr lang="en-US" dirty="0"/>
              <a:t>To handle the unpredictable number of users and the load on e-mail services, most of the e-mail providers started offering their services as </a:t>
            </a:r>
            <a:r>
              <a:rPr lang="en-US" dirty="0" err="1"/>
              <a:t>SaaS</a:t>
            </a:r>
            <a:r>
              <a:rPr lang="en-US" dirty="0"/>
              <a:t> services.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a:t>
            </a:r>
            <a:r>
              <a:rPr lang="en-US" dirty="0" err="1"/>
              <a:t>SaaS</a:t>
            </a:r>
            <a:endParaRPr lang="en-US" dirty="0"/>
          </a:p>
        </p:txBody>
      </p:sp>
      <p:sp>
        <p:nvSpPr>
          <p:cNvPr id="3" name="Content Placeholder 2"/>
          <p:cNvSpPr>
            <a:spLocks noGrp="1"/>
          </p:cNvSpPr>
          <p:nvPr>
            <p:ph idx="1"/>
          </p:nvPr>
        </p:nvSpPr>
        <p:spPr/>
        <p:txBody>
          <a:bodyPr>
            <a:normAutofit fontScale="92500"/>
          </a:bodyPr>
          <a:lstStyle/>
          <a:p>
            <a:r>
              <a:rPr lang="en-US" dirty="0" err="1"/>
              <a:t>SaaS</a:t>
            </a:r>
            <a:r>
              <a:rPr lang="en-US" dirty="0"/>
              <a:t> services are different and give more benefits to end users than the traditional software. </a:t>
            </a:r>
          </a:p>
          <a:p>
            <a:r>
              <a:rPr lang="en-US" dirty="0"/>
              <a:t>The following are the essential characteristics of </a:t>
            </a:r>
            <a:r>
              <a:rPr lang="en-US" dirty="0" err="1"/>
              <a:t>SaaS</a:t>
            </a:r>
            <a:r>
              <a:rPr lang="en-US" dirty="0"/>
              <a:t> services that make it unique from traditional software:</a:t>
            </a:r>
          </a:p>
          <a:p>
            <a:pPr marL="514350" indent="-514350">
              <a:buFont typeface="+mj-lt"/>
              <a:buAutoNum type="arabicPeriod"/>
            </a:pPr>
            <a:r>
              <a:rPr lang="en-US" dirty="0"/>
              <a:t>One to many: </a:t>
            </a:r>
          </a:p>
          <a:p>
            <a:pPr lvl="1"/>
            <a:r>
              <a:rPr lang="en-US" dirty="0" err="1"/>
              <a:t>SaaS</a:t>
            </a:r>
            <a:r>
              <a:rPr lang="en-US" dirty="0"/>
              <a:t> services are delivered as a one-to-many model where a single instance of the application can be shared by multiple tenants or customers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marL="514350" indent="-514350">
              <a:buFont typeface="+mj-lt"/>
              <a:buAutoNum type="arabicPeriod" startAt="2"/>
            </a:pPr>
            <a:r>
              <a:rPr lang="en-US" dirty="0"/>
              <a:t>Web access: </a:t>
            </a:r>
          </a:p>
          <a:p>
            <a:pPr marL="914400" lvl="1" indent="-514350"/>
            <a:r>
              <a:rPr lang="en-US" dirty="0" err="1"/>
              <a:t>SaaS</a:t>
            </a:r>
            <a:r>
              <a:rPr lang="en-US" dirty="0"/>
              <a:t> services provide web access to the software. </a:t>
            </a:r>
          </a:p>
          <a:p>
            <a:pPr marL="914400" lvl="1" indent="-514350"/>
            <a:r>
              <a:rPr lang="en-US" dirty="0"/>
              <a:t>It allows the end user to access the application from any location if the device is connected to the Internet. </a:t>
            </a:r>
          </a:p>
          <a:p>
            <a:pPr marL="514350" indent="-514350">
              <a:buFont typeface="+mj-lt"/>
              <a:buAutoNum type="arabicPeriod" startAt="2"/>
            </a:pPr>
            <a:r>
              <a:rPr lang="en-US" dirty="0"/>
              <a:t>Centralized management: </a:t>
            </a:r>
          </a:p>
          <a:p>
            <a:pPr marL="914400" lvl="1" indent="-514350"/>
            <a:r>
              <a:rPr lang="en-US" dirty="0"/>
              <a:t>Since </a:t>
            </a:r>
            <a:r>
              <a:rPr lang="en-US" dirty="0" err="1"/>
              <a:t>SaaS</a:t>
            </a:r>
            <a:r>
              <a:rPr lang="en-US" dirty="0"/>
              <a:t> services are hosted and managed from the central location, management of the </a:t>
            </a:r>
            <a:r>
              <a:rPr lang="en-US" dirty="0" err="1"/>
              <a:t>SaaS</a:t>
            </a:r>
            <a:r>
              <a:rPr lang="en-US" dirty="0"/>
              <a:t> application becomes easier. </a:t>
            </a:r>
          </a:p>
          <a:p>
            <a:pPr marL="914400" lvl="1" indent="-514350"/>
            <a:r>
              <a:rPr lang="en-US" dirty="0"/>
              <a:t>Normally, the </a:t>
            </a:r>
            <a:r>
              <a:rPr lang="en-US" dirty="0" err="1"/>
              <a:t>SaaS</a:t>
            </a:r>
            <a:r>
              <a:rPr lang="en-US" dirty="0"/>
              <a:t> providers will perform the automatic updates that ensure that each tenant is accessing the most recent version of the application without any user-side updates. </a:t>
            </a:r>
          </a:p>
          <a:p>
            <a:pPr marL="514350" indent="-514350">
              <a:buFont typeface="+mj-lt"/>
              <a:buAutoNum type="arabicPeriod" startAt="2"/>
            </a:pPr>
            <a:r>
              <a:rPr lang="en-US" dirty="0" err="1"/>
              <a:t>Multidevice</a:t>
            </a:r>
            <a:r>
              <a:rPr lang="en-US" dirty="0"/>
              <a:t> support: </a:t>
            </a:r>
          </a:p>
          <a:p>
            <a:pPr marL="914400" lvl="1" indent="-514350"/>
            <a:r>
              <a:rPr lang="en-US" dirty="0" err="1"/>
              <a:t>SaaS</a:t>
            </a:r>
            <a:r>
              <a:rPr lang="en-US" dirty="0"/>
              <a:t> services can be accessed from any end user devices such as desktops, laptops, tablets, </a:t>
            </a:r>
            <a:r>
              <a:rPr lang="en-US" dirty="0" err="1"/>
              <a:t>smartphones</a:t>
            </a:r>
            <a:r>
              <a:rPr lang="en-US" dirty="0"/>
              <a:t>, and thin clients.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85000" lnSpcReduction="20000"/>
          </a:bodyPr>
          <a:lstStyle/>
          <a:p>
            <a:pPr marL="514350" indent="-514350">
              <a:buFont typeface="+mj-lt"/>
              <a:buAutoNum type="arabicPeriod" startAt="5"/>
            </a:pPr>
            <a:r>
              <a:rPr lang="en-US" dirty="0"/>
              <a:t>Better scalability: </a:t>
            </a:r>
          </a:p>
          <a:p>
            <a:pPr marL="914400" lvl="1" indent="-514350"/>
            <a:r>
              <a:rPr lang="en-US" dirty="0"/>
              <a:t>Since most of the </a:t>
            </a:r>
            <a:r>
              <a:rPr lang="en-US" dirty="0" err="1"/>
              <a:t>SaaS</a:t>
            </a:r>
            <a:r>
              <a:rPr lang="en-US" dirty="0"/>
              <a:t> services leverage </a:t>
            </a:r>
            <a:r>
              <a:rPr lang="en-US" dirty="0" err="1"/>
              <a:t>PaaS</a:t>
            </a:r>
            <a:r>
              <a:rPr lang="en-US" dirty="0"/>
              <a:t> and </a:t>
            </a:r>
            <a:r>
              <a:rPr lang="en-US" dirty="0" err="1"/>
              <a:t>IaaS</a:t>
            </a:r>
            <a:r>
              <a:rPr lang="en-US" dirty="0"/>
              <a:t> for its development and deployment, it ensures a better scalability than the traditional software. </a:t>
            </a:r>
          </a:p>
          <a:p>
            <a:pPr marL="914400" lvl="1" indent="-514350"/>
            <a:r>
              <a:rPr lang="en-US" dirty="0"/>
              <a:t>The dynamic scaling of underlying cloud resources makes </a:t>
            </a:r>
            <a:r>
              <a:rPr lang="en-US" dirty="0" err="1"/>
              <a:t>SaaS</a:t>
            </a:r>
            <a:r>
              <a:rPr lang="en-US" dirty="0"/>
              <a:t> applications work efficiently even with varying loads.</a:t>
            </a:r>
          </a:p>
          <a:p>
            <a:pPr marL="914400" lvl="1" indent="-514350"/>
            <a:endParaRPr lang="en-US" dirty="0"/>
          </a:p>
          <a:p>
            <a:pPr marL="514350" indent="-514350">
              <a:buFont typeface="+mj-lt"/>
              <a:buAutoNum type="arabicPeriod" startAt="5"/>
            </a:pPr>
            <a:r>
              <a:rPr lang="en-US" dirty="0"/>
              <a:t>High availability: </a:t>
            </a:r>
          </a:p>
          <a:p>
            <a:pPr marL="914400" lvl="1" indent="-514350"/>
            <a:r>
              <a:rPr lang="en-US" dirty="0" err="1"/>
              <a:t>SaaS</a:t>
            </a:r>
            <a:r>
              <a:rPr lang="en-US" dirty="0"/>
              <a:t> services ensure the 99.99% availability of user data as proper backup and recovery mechanisms are implemented at the back end.</a:t>
            </a:r>
          </a:p>
          <a:p>
            <a:pPr marL="914400" lvl="1" indent="-514350"/>
            <a:endParaRPr lang="en-US" dirty="0"/>
          </a:p>
          <a:p>
            <a:pPr marL="514350" indent="-514350">
              <a:buFont typeface="+mj-lt"/>
              <a:buAutoNum type="arabicPeriod" startAt="5"/>
            </a:pPr>
            <a:r>
              <a:rPr lang="en-US" dirty="0"/>
              <a:t>API integration: </a:t>
            </a:r>
          </a:p>
          <a:p>
            <a:pPr marL="914400" lvl="1" indent="-514350"/>
            <a:r>
              <a:rPr lang="en-US" dirty="0" err="1"/>
              <a:t>SaaS</a:t>
            </a:r>
            <a:r>
              <a:rPr lang="en-US" dirty="0"/>
              <a:t> services have the capability of integrating with other software or service through standard APIs.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Suitability of </a:t>
            </a:r>
            <a:r>
              <a:rPr lang="en-US" dirty="0" err="1"/>
              <a:t>SaaS</a:t>
            </a:r>
            <a:endParaRPr lang="en-US" dirty="0"/>
          </a:p>
        </p:txBody>
      </p:sp>
      <p:sp>
        <p:nvSpPr>
          <p:cNvPr id="3" name="Content Placeholder 2"/>
          <p:cNvSpPr>
            <a:spLocks noGrp="1"/>
          </p:cNvSpPr>
          <p:nvPr>
            <p:ph idx="1"/>
          </p:nvPr>
        </p:nvSpPr>
        <p:spPr>
          <a:xfrm>
            <a:off x="304800" y="1600200"/>
            <a:ext cx="8610600" cy="5029200"/>
          </a:xfrm>
        </p:spPr>
        <p:txBody>
          <a:bodyPr>
            <a:normAutofit fontScale="70000" lnSpcReduction="20000"/>
          </a:bodyPr>
          <a:lstStyle/>
          <a:p>
            <a:r>
              <a:rPr lang="en-US" dirty="0" err="1"/>
              <a:t>SaaS</a:t>
            </a:r>
            <a:r>
              <a:rPr lang="en-US" dirty="0"/>
              <a:t> is popular among individuals and start-up companies because of the benefits it provides. </a:t>
            </a:r>
          </a:p>
          <a:p>
            <a:r>
              <a:rPr lang="en-US" dirty="0"/>
              <a:t>Most of the traditional software users are looking for </a:t>
            </a:r>
            <a:r>
              <a:rPr lang="en-US" dirty="0" err="1"/>
              <a:t>SaaS</a:t>
            </a:r>
            <a:r>
              <a:rPr lang="en-US" dirty="0"/>
              <a:t> versions of the software as </a:t>
            </a:r>
            <a:r>
              <a:rPr lang="en-US" dirty="0" err="1"/>
              <a:t>SaaS</a:t>
            </a:r>
            <a:r>
              <a:rPr lang="en-US" dirty="0"/>
              <a:t> has several advantages over traditional applications. </a:t>
            </a:r>
          </a:p>
          <a:p>
            <a:r>
              <a:rPr lang="en-US" dirty="0" err="1"/>
              <a:t>SaaS</a:t>
            </a:r>
            <a:r>
              <a:rPr lang="en-US" dirty="0"/>
              <a:t> applications are the best option for the following: </a:t>
            </a:r>
          </a:p>
          <a:p>
            <a:endParaRPr lang="en-US" dirty="0"/>
          </a:p>
          <a:p>
            <a:pPr marL="514350" indent="-514350">
              <a:buFont typeface="+mj-lt"/>
              <a:buAutoNum type="arabicPeriod"/>
            </a:pPr>
            <a:r>
              <a:rPr lang="en-US" dirty="0"/>
              <a:t>On-demand software: </a:t>
            </a:r>
          </a:p>
          <a:p>
            <a:pPr marL="914400" lvl="1" indent="-514350"/>
            <a:r>
              <a:rPr lang="en-US" dirty="0"/>
              <a:t>The licensing-based software model requires buying full packaged software and increases the spending on buying software. </a:t>
            </a:r>
          </a:p>
          <a:p>
            <a:pPr marL="914400" lvl="1" indent="-514350"/>
            <a:r>
              <a:rPr lang="en-US" dirty="0"/>
              <a:t>Some of the occasionally used software does not give any ROI. </a:t>
            </a:r>
          </a:p>
          <a:p>
            <a:pPr marL="914400" lvl="1" indent="-514350"/>
            <a:r>
              <a:rPr lang="en-US" dirty="0"/>
              <a:t>Because of this, many end users are looking for a software that they can use as and when they needed. </a:t>
            </a:r>
          </a:p>
          <a:p>
            <a:pPr marL="914400" lvl="1" indent="-514350"/>
            <a:r>
              <a:rPr lang="en-US" dirty="0"/>
              <a:t>If the end users are looking for on-demand software rather than the licensing-based full-term software, then the </a:t>
            </a:r>
            <a:r>
              <a:rPr lang="en-US" dirty="0" err="1"/>
              <a:t>SaaS</a:t>
            </a:r>
            <a:r>
              <a:rPr lang="en-US" dirty="0"/>
              <a:t> model is the best option.</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5999"/>
          </a:xfrm>
        </p:spPr>
        <p:txBody>
          <a:bodyPr>
            <a:normAutofit fontScale="85000" lnSpcReduction="10000"/>
          </a:bodyPr>
          <a:lstStyle/>
          <a:p>
            <a:pPr marL="514350" indent="-514350">
              <a:buFont typeface="+mj-lt"/>
              <a:buAutoNum type="arabicPeriod" startAt="2"/>
            </a:pPr>
            <a:r>
              <a:rPr lang="en-US" dirty="0"/>
              <a:t>Software for start-up companies: </a:t>
            </a:r>
          </a:p>
          <a:p>
            <a:pPr marL="914400" lvl="1" indent="-514350"/>
            <a:r>
              <a:rPr lang="en-US" dirty="0"/>
              <a:t>When using any traditional software, the end user should buy devices with minimum requirements specified by the software vendor. </a:t>
            </a:r>
          </a:p>
          <a:p>
            <a:pPr marL="914400" lvl="1" indent="-514350"/>
            <a:r>
              <a:rPr lang="en-US" dirty="0"/>
              <a:t>This increases the investment on buying hardware for start-up companies. </a:t>
            </a:r>
          </a:p>
          <a:p>
            <a:pPr marL="914400" lvl="1" indent="-514350"/>
            <a:r>
              <a:rPr lang="en-US" dirty="0"/>
              <a:t>Since </a:t>
            </a:r>
            <a:r>
              <a:rPr lang="en-US" dirty="0" err="1"/>
              <a:t>SaaS</a:t>
            </a:r>
            <a:r>
              <a:rPr lang="en-US" dirty="0"/>
              <a:t> services do not require high-end infrastructure for accessing, it is a suitable option for start-up companies that can reduce the initial expenditure on buying high-end hardware.</a:t>
            </a:r>
          </a:p>
          <a:p>
            <a:pPr marL="914400" lvl="1" indent="-514350"/>
            <a:endParaRPr lang="en-US" dirty="0"/>
          </a:p>
          <a:p>
            <a:pPr marL="514350" indent="-514350">
              <a:buFont typeface="+mj-lt"/>
              <a:buAutoNum type="arabicPeriod" startAt="3"/>
            </a:pPr>
            <a:r>
              <a:rPr lang="en-US" dirty="0"/>
              <a:t>Software compatible with multiple devices: </a:t>
            </a:r>
          </a:p>
          <a:p>
            <a:pPr marL="914400" lvl="1" indent="-514350"/>
            <a:r>
              <a:rPr lang="en-US" dirty="0"/>
              <a:t>Some of the applications like word processors or mail services need better accessibility from different devices. </a:t>
            </a:r>
          </a:p>
          <a:p>
            <a:pPr marL="914400" lvl="1" indent="-514350"/>
            <a:r>
              <a:rPr lang="en-US" dirty="0"/>
              <a:t>The </a:t>
            </a:r>
            <a:r>
              <a:rPr lang="en-US" dirty="0" err="1"/>
              <a:t>SaaS</a:t>
            </a:r>
            <a:r>
              <a:rPr lang="en-US" dirty="0"/>
              <a:t> applications are adaptable with almost all the devices.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77500" lnSpcReduction="20000"/>
          </a:bodyPr>
          <a:lstStyle/>
          <a:p>
            <a:pPr marL="514350" indent="-514350">
              <a:buFont typeface="+mj-lt"/>
              <a:buAutoNum type="arabicPeriod" startAt="4"/>
            </a:pPr>
            <a:r>
              <a:rPr lang="en-US" dirty="0"/>
              <a:t>Software with varying loads: </a:t>
            </a:r>
          </a:p>
          <a:p>
            <a:pPr lvl="1"/>
            <a:r>
              <a:rPr lang="en-US" dirty="0"/>
              <a:t>We cannot predict the load on popular applications such as social networking sites. </a:t>
            </a:r>
          </a:p>
          <a:p>
            <a:pPr lvl="1"/>
            <a:r>
              <a:rPr lang="en-US" dirty="0"/>
              <a:t>The user may connect or disconnect from applications anytime. </a:t>
            </a:r>
          </a:p>
          <a:p>
            <a:pPr lvl="1"/>
            <a:r>
              <a:rPr lang="en-US" dirty="0"/>
              <a:t>It is very difficult to handle varying loads with the traditional infrastructure. </a:t>
            </a:r>
          </a:p>
          <a:p>
            <a:pPr lvl="1"/>
            <a:r>
              <a:rPr lang="en-US" dirty="0"/>
              <a:t>With the dynamic scaling capabilities, </a:t>
            </a:r>
            <a:r>
              <a:rPr lang="en-US" dirty="0" err="1"/>
              <a:t>SaaS</a:t>
            </a:r>
            <a:r>
              <a:rPr lang="en-US" dirty="0"/>
              <a:t> applications can handle varying loads efficiently without disrupting the normal behavior of the application. </a:t>
            </a:r>
          </a:p>
          <a:p>
            <a:endParaRPr lang="en-US" dirty="0"/>
          </a:p>
          <a:p>
            <a:r>
              <a:rPr lang="en-US" dirty="0"/>
              <a:t>Most of the traditional software vendors moved to </a:t>
            </a:r>
            <a:r>
              <a:rPr lang="en-US" dirty="0" err="1"/>
              <a:t>SaaS</a:t>
            </a:r>
            <a:r>
              <a:rPr lang="en-US" dirty="0"/>
              <a:t> business as it is an emerging software delivery model that attracts end users.</a:t>
            </a:r>
          </a:p>
          <a:p>
            <a:r>
              <a:rPr lang="en-US" dirty="0"/>
              <a:t>But still many traditional applications do not have its </a:t>
            </a:r>
            <a:r>
              <a:rPr lang="en-US" dirty="0" err="1"/>
              <a:t>SaaS</a:t>
            </a:r>
            <a:r>
              <a:rPr lang="en-US" dirty="0"/>
              <a:t> versions. </a:t>
            </a:r>
          </a:p>
          <a:p>
            <a:r>
              <a:rPr lang="en-US" dirty="0"/>
              <a:t>This implies that </a:t>
            </a:r>
            <a:r>
              <a:rPr lang="en-US" dirty="0" err="1"/>
              <a:t>SaaS</a:t>
            </a:r>
            <a:r>
              <a:rPr lang="en-US" dirty="0"/>
              <a:t> applications may not be the best option for all types of software.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70000" lnSpcReduction="20000"/>
          </a:bodyPr>
          <a:lstStyle/>
          <a:p>
            <a:r>
              <a:rPr lang="en-US" dirty="0"/>
              <a:t>The </a:t>
            </a:r>
            <a:r>
              <a:rPr lang="en-US" dirty="0" err="1"/>
              <a:t>SaaS</a:t>
            </a:r>
            <a:r>
              <a:rPr lang="en-US" dirty="0"/>
              <a:t> delivery model is not the best option for the applications mentioned in the following: </a:t>
            </a:r>
          </a:p>
          <a:p>
            <a:endParaRPr lang="en-US" dirty="0"/>
          </a:p>
          <a:p>
            <a:pPr marL="514350" indent="-514350">
              <a:buFont typeface="+mj-lt"/>
              <a:buAutoNum type="arabicPeriod"/>
            </a:pPr>
            <a:r>
              <a:rPr lang="en-US" dirty="0"/>
              <a:t>Real-time applications: </a:t>
            </a:r>
          </a:p>
          <a:p>
            <a:pPr lvl="1"/>
            <a:r>
              <a:rPr lang="en-US" dirty="0"/>
              <a:t>Since </a:t>
            </a:r>
            <a:r>
              <a:rPr lang="en-US" dirty="0" err="1"/>
              <a:t>SaaS</a:t>
            </a:r>
            <a:r>
              <a:rPr lang="en-US" dirty="0"/>
              <a:t> applications depend on Internet connectivity, it may not work better with low Internet speed. </a:t>
            </a:r>
          </a:p>
          <a:p>
            <a:pPr lvl="1"/>
            <a:r>
              <a:rPr lang="en-US" dirty="0"/>
              <a:t>If data are stored far away from the end user, the latency issues may delay the data retrieval timings. </a:t>
            </a:r>
          </a:p>
          <a:p>
            <a:pPr lvl="1"/>
            <a:r>
              <a:rPr lang="en-US" dirty="0"/>
              <a:t>Real-time applications require fast processing of data that may not be possible with the </a:t>
            </a:r>
            <a:r>
              <a:rPr lang="en-US" dirty="0" err="1"/>
              <a:t>SaaS</a:t>
            </a:r>
            <a:r>
              <a:rPr lang="en-US" dirty="0"/>
              <a:t> applications because of the dependency on high-speed Internet connectivity and latency issues. </a:t>
            </a:r>
          </a:p>
          <a:p>
            <a:endParaRPr lang="en-US" dirty="0"/>
          </a:p>
          <a:p>
            <a:pPr marL="514350" indent="-514350">
              <a:buFont typeface="+mj-lt"/>
              <a:buAutoNum type="arabicPeriod" startAt="2"/>
            </a:pPr>
            <a:r>
              <a:rPr lang="en-US" dirty="0"/>
              <a:t>Applications with confidential data: </a:t>
            </a:r>
          </a:p>
          <a:p>
            <a:pPr lvl="1"/>
            <a:r>
              <a:rPr lang="en-US" dirty="0"/>
              <a:t>Data security, data governance, and data compliance are always issues with </a:t>
            </a:r>
            <a:r>
              <a:rPr lang="en-US" dirty="0" err="1"/>
              <a:t>SaaS</a:t>
            </a:r>
            <a:r>
              <a:rPr lang="en-US" dirty="0"/>
              <a:t> applications. </a:t>
            </a:r>
          </a:p>
          <a:p>
            <a:pPr lvl="1"/>
            <a:r>
              <a:rPr lang="en-US" dirty="0"/>
              <a:t>Since data are stored with third-party service providers, there is no surety that our data will be safe. </a:t>
            </a:r>
          </a:p>
          <a:p>
            <a:pPr lvl="1"/>
            <a:r>
              <a:rPr lang="en-US" dirty="0"/>
              <a:t>If the stored confidential data get lost, it will make a serious loss to the organization. </a:t>
            </a:r>
          </a:p>
          <a:p>
            <a:pPr lvl="1"/>
            <a:r>
              <a:rPr lang="en-US" dirty="0"/>
              <a:t>It is not recommended to go for </a:t>
            </a:r>
            <a:r>
              <a:rPr lang="en-US" dirty="0" err="1"/>
              <a:t>SaaS</a:t>
            </a:r>
            <a:r>
              <a:rPr lang="en-US" dirty="0"/>
              <a:t> for applications that handle confidential data.</a:t>
            </a:r>
            <a:endParaRPr lang="en-US" b="1"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533400"/>
            <a:ext cx="8077200" cy="2590800"/>
          </a:xfrm>
        </p:spPr>
        <p:txBody>
          <a:bodyPr>
            <a:normAutofit/>
          </a:bodyPr>
          <a:lstStyle/>
          <a:p>
            <a:r>
              <a:rPr lang="en-US" dirty="0"/>
              <a:t>Better on-premise application: </a:t>
            </a:r>
          </a:p>
          <a:p>
            <a:r>
              <a:rPr lang="en-US" dirty="0"/>
              <a:t>Some of the on-premise applications might fulfill all the requirements of the organization. </a:t>
            </a:r>
          </a:p>
          <a:p>
            <a:r>
              <a:rPr lang="en-US" dirty="0"/>
              <a:t>In such situations, migrating to the </a:t>
            </a:r>
            <a:r>
              <a:rPr lang="en-US" dirty="0" err="1"/>
              <a:t>SaaS</a:t>
            </a:r>
            <a:r>
              <a:rPr lang="en-US" dirty="0"/>
              <a:t> model may not be the best option.</a:t>
            </a:r>
          </a:p>
        </p:txBody>
      </p:sp>
      <p:sp>
        <p:nvSpPr>
          <p:cNvPr id="5" name="Content Placeholder 4"/>
          <p:cNvSpPr>
            <a:spLocks noGrp="1"/>
          </p:cNvSpPr>
          <p:nvPr>
            <p:ph sz="half" idx="2"/>
          </p:nvPr>
        </p:nvSpPr>
        <p:spPr>
          <a:xfrm>
            <a:off x="457200" y="4724400"/>
            <a:ext cx="8229600" cy="1524000"/>
          </a:xfrm>
        </p:spPr>
        <p:txBody>
          <a:bodyPr>
            <a:normAutofit/>
          </a:bodyPr>
          <a:lstStyle/>
          <a:p>
            <a:r>
              <a:rPr lang="en-US" dirty="0" err="1"/>
              <a:t>SaaS</a:t>
            </a:r>
            <a:r>
              <a:rPr lang="en-US" dirty="0"/>
              <a:t> applications are used by a wide range of individuals and start-up industries for its cost-related benefits. </a:t>
            </a:r>
          </a:p>
        </p:txBody>
      </p:sp>
      <p:sp>
        <p:nvSpPr>
          <p:cNvPr id="6" name="TextBox 5"/>
          <p:cNvSpPr txBox="1"/>
          <p:nvPr/>
        </p:nvSpPr>
        <p:spPr>
          <a:xfrm>
            <a:off x="2476500" y="3896380"/>
            <a:ext cx="4191000" cy="523220"/>
          </a:xfrm>
          <a:prstGeom prst="rect">
            <a:avLst/>
          </a:prstGeom>
          <a:noFill/>
        </p:spPr>
        <p:txBody>
          <a:bodyPr wrap="square" rtlCol="0">
            <a:spAutoFit/>
          </a:bodyPr>
          <a:lstStyle/>
          <a:p>
            <a:pPr algn="ctr"/>
            <a:r>
              <a:rPr lang="en-US" sz="2800" dirty="0"/>
              <a:t>Pros and Cons of </a:t>
            </a:r>
            <a:r>
              <a:rPr lang="en-US" sz="2800" dirty="0" err="1"/>
              <a:t>SaaS</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85000" lnSpcReduction="10000"/>
          </a:bodyPr>
          <a:lstStyle/>
          <a:p>
            <a:pPr lvl="1"/>
            <a:r>
              <a:rPr lang="en-US" dirty="0"/>
              <a:t>Generally, </a:t>
            </a:r>
            <a:r>
              <a:rPr lang="en-US" dirty="0" err="1"/>
              <a:t>PaaS</a:t>
            </a:r>
            <a:r>
              <a:rPr lang="en-US" dirty="0"/>
              <a:t> services are provided by the service provider on an on-premise or dedicated or hosted cloud infrastructure. </a:t>
            </a:r>
          </a:p>
          <a:p>
            <a:pPr lvl="1"/>
            <a:r>
              <a:rPr lang="en-US" dirty="0"/>
              <a:t>The developers can access the development platform over the Internet through web CLI, web user interface (UI), and integrated development environments (IDEs). </a:t>
            </a:r>
          </a:p>
          <a:p>
            <a:pPr lvl="1"/>
            <a:r>
              <a:rPr lang="en-US" dirty="0"/>
              <a:t>Some of the popular </a:t>
            </a:r>
            <a:r>
              <a:rPr lang="en-US" dirty="0" err="1"/>
              <a:t>PaaS</a:t>
            </a:r>
            <a:r>
              <a:rPr lang="en-US" dirty="0"/>
              <a:t> providers include Google App Engine, Force.com, Red Hat </a:t>
            </a:r>
            <a:r>
              <a:rPr lang="en-US" dirty="0" err="1"/>
              <a:t>OpenShift</a:t>
            </a:r>
            <a:r>
              <a:rPr lang="en-US" dirty="0"/>
              <a:t>, </a:t>
            </a:r>
            <a:r>
              <a:rPr lang="en-US" dirty="0" err="1"/>
              <a:t>Heroku</a:t>
            </a:r>
            <a:r>
              <a:rPr lang="en-US" dirty="0"/>
              <a:t>, and Engine Yard.</a:t>
            </a:r>
          </a:p>
          <a:p>
            <a:pPr lvl="1">
              <a:buNone/>
            </a:pPr>
            <a:endParaRPr lang="en-US" dirty="0"/>
          </a:p>
          <a:p>
            <a:pPr marL="514350" indent="-514350">
              <a:buFont typeface="+mj-lt"/>
              <a:buAutoNum type="arabicPeriod" startAt="3"/>
            </a:pPr>
            <a:r>
              <a:rPr lang="en-US" dirty="0" err="1"/>
              <a:t>SaaS</a:t>
            </a:r>
            <a:r>
              <a:rPr lang="en-US" dirty="0"/>
              <a:t>: </a:t>
            </a:r>
          </a:p>
          <a:p>
            <a:pPr lvl="1"/>
            <a:r>
              <a:rPr lang="en-US" dirty="0"/>
              <a:t>The ability given to the end users to access an application over the Internet that is hosted and managed by the service provider. </a:t>
            </a:r>
          </a:p>
          <a:p>
            <a:pPr lvl="1"/>
            <a:r>
              <a:rPr lang="en-US" dirty="0"/>
              <a:t>Thus, the end users are exempted from managing or controlling an application, the development platform, and the underlying infrastructure.</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04800" y="152400"/>
            <a:ext cx="8686800" cy="6629400"/>
          </a:xfrm>
        </p:spPr>
        <p:txBody>
          <a:bodyPr>
            <a:normAutofit fontScale="62500" lnSpcReduction="20000"/>
          </a:bodyPr>
          <a:lstStyle/>
          <a:p>
            <a:r>
              <a:rPr lang="en-US" dirty="0"/>
              <a:t>No client-side installation: </a:t>
            </a:r>
          </a:p>
          <a:p>
            <a:r>
              <a:rPr lang="en-US" dirty="0" err="1"/>
              <a:t>SaaS</a:t>
            </a:r>
            <a:r>
              <a:rPr lang="en-US" dirty="0"/>
              <a:t> services do not require client-side installation of the software. </a:t>
            </a:r>
          </a:p>
          <a:p>
            <a:r>
              <a:rPr lang="en-US" dirty="0"/>
              <a:t>The end users can access the services directly from the service provider data center without any installation. </a:t>
            </a:r>
          </a:p>
          <a:p>
            <a:r>
              <a:rPr lang="en-US" dirty="0"/>
              <a:t>There is no need of high-end hardware to consume </a:t>
            </a:r>
            <a:r>
              <a:rPr lang="en-US" dirty="0" err="1"/>
              <a:t>SaaS</a:t>
            </a:r>
            <a:r>
              <a:rPr lang="en-US" dirty="0"/>
              <a:t> services. </a:t>
            </a:r>
          </a:p>
          <a:p>
            <a:r>
              <a:rPr lang="en-US" dirty="0"/>
              <a:t>It can be accessed from thin clients or any handheld devices, thus reducing the initial expenditure on buying high-end hardware. </a:t>
            </a:r>
          </a:p>
          <a:p>
            <a:endParaRPr lang="en-US" dirty="0"/>
          </a:p>
          <a:p>
            <a:r>
              <a:rPr lang="en-US" dirty="0"/>
              <a:t>Cost savings: </a:t>
            </a:r>
          </a:p>
          <a:p>
            <a:r>
              <a:rPr lang="en-US" dirty="0"/>
              <a:t>Since </a:t>
            </a:r>
            <a:r>
              <a:rPr lang="en-US" dirty="0" err="1"/>
              <a:t>SaaS</a:t>
            </a:r>
            <a:r>
              <a:rPr lang="en-US" dirty="0"/>
              <a:t> services follow the utility-based billing or pay-as-you-go billing, it demands the end users to pay for what they have used. </a:t>
            </a:r>
          </a:p>
          <a:p>
            <a:r>
              <a:rPr lang="en-US" dirty="0"/>
              <a:t>Most of the </a:t>
            </a:r>
            <a:r>
              <a:rPr lang="en-US" dirty="0" err="1"/>
              <a:t>SaaS</a:t>
            </a:r>
            <a:r>
              <a:rPr lang="en-US" dirty="0"/>
              <a:t> providers offer different subscription plans to benefit different customers. </a:t>
            </a:r>
          </a:p>
          <a:p>
            <a:r>
              <a:rPr lang="en-US" dirty="0"/>
              <a:t>Sometimes, the generic </a:t>
            </a:r>
            <a:r>
              <a:rPr lang="en-US" dirty="0" err="1"/>
              <a:t>SaaS</a:t>
            </a:r>
            <a:r>
              <a:rPr lang="en-US" dirty="0"/>
              <a:t> services such as word processors are given for free to the end users.</a:t>
            </a:r>
          </a:p>
          <a:p>
            <a:endParaRPr lang="en-US" dirty="0"/>
          </a:p>
          <a:p>
            <a:r>
              <a:rPr lang="en-US" dirty="0"/>
              <a:t>Less maintenance: </a:t>
            </a:r>
          </a:p>
          <a:p>
            <a:r>
              <a:rPr lang="en-US" dirty="0" err="1"/>
              <a:t>SaaS</a:t>
            </a:r>
            <a:r>
              <a:rPr lang="en-US" dirty="0"/>
              <a:t> services eliminate the additional overhead of maintaining the software from the client side. </a:t>
            </a:r>
          </a:p>
          <a:p>
            <a:r>
              <a:rPr lang="en-US" dirty="0"/>
              <a:t>For example, in the traditional software, the end user is responsible for performing bulk updates. </a:t>
            </a:r>
          </a:p>
          <a:p>
            <a:r>
              <a:rPr lang="en-US" dirty="0"/>
              <a:t>But in </a:t>
            </a:r>
            <a:r>
              <a:rPr lang="en-US" dirty="0" err="1"/>
              <a:t>SaaS</a:t>
            </a:r>
            <a:r>
              <a:rPr lang="en-US" dirty="0"/>
              <a:t>, the service provider itself maintains the automatic updates, monitoring, and other maintenance activities of the applications.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rmAutofit fontScale="77500" lnSpcReduction="20000"/>
          </a:bodyPr>
          <a:lstStyle/>
          <a:p>
            <a:pPr marL="514350" indent="-514350">
              <a:buFont typeface="+mj-lt"/>
              <a:buAutoNum type="arabicPeriod" startAt="4"/>
            </a:pPr>
            <a:r>
              <a:rPr lang="en-US" dirty="0"/>
              <a:t>Ease of access: </a:t>
            </a:r>
          </a:p>
          <a:p>
            <a:pPr marL="914400" lvl="1" indent="-514350"/>
            <a:r>
              <a:rPr lang="en-US" dirty="0" err="1"/>
              <a:t>SaaS</a:t>
            </a:r>
            <a:r>
              <a:rPr lang="en-US" dirty="0"/>
              <a:t> services can be accessed from any devices if it is connected to the Internet. </a:t>
            </a:r>
          </a:p>
          <a:p>
            <a:pPr marL="914400" lvl="1" indent="-514350"/>
            <a:r>
              <a:rPr lang="en-US" dirty="0"/>
              <a:t>Accessibility of </a:t>
            </a:r>
            <a:r>
              <a:rPr lang="en-US" dirty="0" err="1"/>
              <a:t>SaaS</a:t>
            </a:r>
            <a:r>
              <a:rPr lang="en-US" dirty="0"/>
              <a:t> services is not restricted to any particular devices. </a:t>
            </a:r>
          </a:p>
          <a:p>
            <a:pPr marL="914400" lvl="1" indent="-514350"/>
            <a:r>
              <a:rPr lang="en-US" dirty="0"/>
              <a:t>It is adaptable to all the devices as it uses the responsive web UI. </a:t>
            </a:r>
          </a:p>
          <a:p>
            <a:pPr marL="914400" lvl="1" indent="-514350"/>
            <a:endParaRPr lang="en-US" dirty="0"/>
          </a:p>
          <a:p>
            <a:pPr marL="514350" indent="-514350">
              <a:buFont typeface="+mj-lt"/>
              <a:buAutoNum type="arabicPeriod" startAt="4"/>
            </a:pPr>
            <a:r>
              <a:rPr lang="en-US" dirty="0"/>
              <a:t>Dynamic scaling: </a:t>
            </a:r>
          </a:p>
          <a:p>
            <a:pPr marL="914400" lvl="1" indent="-514350"/>
            <a:r>
              <a:rPr lang="en-US" dirty="0" err="1"/>
              <a:t>SaaS</a:t>
            </a:r>
            <a:r>
              <a:rPr lang="en-US" dirty="0"/>
              <a:t> services are popularly known for elastic dynamic scaling. </a:t>
            </a:r>
          </a:p>
          <a:p>
            <a:pPr marL="914400" lvl="1" indent="-514350"/>
            <a:r>
              <a:rPr lang="en-US" dirty="0"/>
              <a:t>It is very difficult for on-premise software to provide dynamic scaling capability as it requires additional hardware. </a:t>
            </a:r>
          </a:p>
          <a:p>
            <a:pPr marL="914400" lvl="1" indent="-514350"/>
            <a:r>
              <a:rPr lang="en-US" dirty="0"/>
              <a:t>Since the </a:t>
            </a:r>
            <a:r>
              <a:rPr lang="en-US" dirty="0" err="1"/>
              <a:t>SaaS</a:t>
            </a:r>
            <a:r>
              <a:rPr lang="en-US" dirty="0"/>
              <a:t> services leverage elastic resources provided by cloud computing, it can handle any type of varying loads without disrupting the normal behavior of the application. </a:t>
            </a:r>
          </a:p>
          <a:p>
            <a:pPr marL="914400" lvl="1" indent="-514350"/>
            <a:endParaRPr lang="en-US" dirty="0"/>
          </a:p>
          <a:p>
            <a:pPr marL="514350" indent="-514350">
              <a:buFont typeface="+mj-lt"/>
              <a:buAutoNum type="arabicPeriod" startAt="4"/>
            </a:pPr>
            <a:r>
              <a:rPr lang="en-US" dirty="0"/>
              <a:t>Disaster recovery: </a:t>
            </a:r>
          </a:p>
          <a:p>
            <a:pPr marL="914400" lvl="1" indent="-514350"/>
            <a:r>
              <a:rPr lang="en-US" dirty="0"/>
              <a:t>With proper backup and recovery mechanisms, replicas are maintained for every </a:t>
            </a:r>
            <a:r>
              <a:rPr lang="en-US" dirty="0" err="1"/>
              <a:t>SaaS</a:t>
            </a:r>
            <a:r>
              <a:rPr lang="en-US" dirty="0"/>
              <a:t> services. </a:t>
            </a:r>
          </a:p>
          <a:p>
            <a:pPr marL="914400" lvl="1" indent="-514350"/>
            <a:r>
              <a:rPr lang="en-US" dirty="0"/>
              <a:t>The replicas are distributed across many servers.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fontScale="77500" lnSpcReduction="20000"/>
          </a:bodyPr>
          <a:lstStyle/>
          <a:p>
            <a:pPr marL="914400" lvl="1" indent="-514350"/>
            <a:r>
              <a:rPr lang="en-US" dirty="0"/>
              <a:t>If any server fails, the end user can access the </a:t>
            </a:r>
            <a:r>
              <a:rPr lang="en-US" dirty="0" err="1"/>
              <a:t>SaaS</a:t>
            </a:r>
            <a:r>
              <a:rPr lang="en-US" dirty="0"/>
              <a:t> from other servers. </a:t>
            </a:r>
          </a:p>
          <a:p>
            <a:pPr marL="914400" lvl="1" indent="-514350"/>
            <a:r>
              <a:rPr lang="en-US" dirty="0"/>
              <a:t>It eliminates the problem of single point of failure. </a:t>
            </a:r>
          </a:p>
          <a:p>
            <a:pPr marL="914400" lvl="1" indent="-514350"/>
            <a:r>
              <a:rPr lang="en-US" dirty="0"/>
              <a:t>It also ensures the high availability of the application.</a:t>
            </a:r>
          </a:p>
          <a:p>
            <a:pPr marL="914400" lvl="1" indent="-514350"/>
            <a:endParaRPr lang="en-US" dirty="0"/>
          </a:p>
          <a:p>
            <a:r>
              <a:rPr lang="en-US" dirty="0" err="1"/>
              <a:t>Multitenancy</a:t>
            </a:r>
            <a:r>
              <a:rPr lang="en-US" dirty="0"/>
              <a:t>: </a:t>
            </a:r>
          </a:p>
          <a:p>
            <a:pPr lvl="1"/>
            <a:r>
              <a:rPr lang="en-US" dirty="0" err="1"/>
              <a:t>Multitenancy</a:t>
            </a:r>
            <a:r>
              <a:rPr lang="en-US" dirty="0"/>
              <a:t> is the ability given to the end users to share a single instance of the application. </a:t>
            </a:r>
          </a:p>
          <a:p>
            <a:pPr lvl="1"/>
            <a:r>
              <a:rPr lang="en-US" dirty="0" err="1"/>
              <a:t>Multitenancy</a:t>
            </a:r>
            <a:r>
              <a:rPr lang="en-US" dirty="0"/>
              <a:t> increases resource utilization from the service provider side. </a:t>
            </a:r>
          </a:p>
          <a:p>
            <a:pPr lvl="1"/>
            <a:r>
              <a:rPr lang="en-US" dirty="0"/>
              <a:t>Even though </a:t>
            </a:r>
            <a:r>
              <a:rPr lang="en-US" dirty="0" err="1"/>
              <a:t>SaaS</a:t>
            </a:r>
            <a:r>
              <a:rPr lang="en-US" dirty="0"/>
              <a:t> services are used by many individuals and start-up industries, the adoption from the large industries is very low. </a:t>
            </a:r>
          </a:p>
          <a:p>
            <a:pPr lvl="1"/>
            <a:r>
              <a:rPr lang="en-US" dirty="0"/>
              <a:t>The major problem with </a:t>
            </a:r>
            <a:r>
              <a:rPr lang="en-US" dirty="0" err="1"/>
              <a:t>SaaS</a:t>
            </a:r>
            <a:r>
              <a:rPr lang="en-US" dirty="0"/>
              <a:t> services is security to the data. </a:t>
            </a:r>
          </a:p>
          <a:p>
            <a:endParaRPr lang="en-US" dirty="0"/>
          </a:p>
          <a:p>
            <a:r>
              <a:rPr lang="en-US" dirty="0"/>
              <a:t>All companies are worried about the security of their data that are hosted in the service provider data center</a:t>
            </a:r>
            <a:endParaRPr lang="en-US" b="1"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791200"/>
          </a:xfrm>
        </p:spPr>
        <p:txBody>
          <a:bodyPr>
            <a:normAutofit fontScale="70000" lnSpcReduction="20000"/>
          </a:bodyPr>
          <a:lstStyle/>
          <a:p>
            <a:pPr marL="514350" indent="-514350"/>
            <a:r>
              <a:rPr lang="en-US" dirty="0"/>
              <a:t>The following are the major problems with </a:t>
            </a:r>
            <a:r>
              <a:rPr lang="en-US" dirty="0" err="1"/>
              <a:t>SaaS</a:t>
            </a:r>
            <a:r>
              <a:rPr lang="en-US" dirty="0"/>
              <a:t> services: </a:t>
            </a:r>
          </a:p>
          <a:p>
            <a:pPr marL="514350" indent="-514350"/>
            <a:endParaRPr lang="en-US" dirty="0"/>
          </a:p>
          <a:p>
            <a:pPr marL="514350" indent="-514350">
              <a:buFont typeface="+mj-lt"/>
              <a:buAutoNum type="arabicPeriod"/>
            </a:pPr>
            <a:r>
              <a:rPr lang="en-US" dirty="0"/>
              <a:t>Security: </a:t>
            </a:r>
          </a:p>
          <a:p>
            <a:pPr marL="914400" lvl="1" indent="-514350"/>
            <a:r>
              <a:rPr lang="en-US" dirty="0"/>
              <a:t>Security is the major concern in migrating to </a:t>
            </a:r>
            <a:r>
              <a:rPr lang="en-US" dirty="0" err="1"/>
              <a:t>SaaS</a:t>
            </a:r>
            <a:r>
              <a:rPr lang="en-US" dirty="0"/>
              <a:t> application. </a:t>
            </a:r>
          </a:p>
          <a:p>
            <a:pPr marL="914400" lvl="1" indent="-514350"/>
            <a:r>
              <a:rPr lang="en-US" dirty="0"/>
              <a:t>Since the </a:t>
            </a:r>
            <a:r>
              <a:rPr lang="en-US" dirty="0" err="1"/>
              <a:t>SaaS</a:t>
            </a:r>
            <a:r>
              <a:rPr lang="en-US" dirty="0"/>
              <a:t> application is shared between many end users, there is a possibility of data leakage. </a:t>
            </a:r>
          </a:p>
          <a:p>
            <a:pPr marL="914400" lvl="1" indent="-514350"/>
            <a:r>
              <a:rPr lang="en-US" dirty="0"/>
              <a:t>Here, the data are stored in the service provider data center. </a:t>
            </a:r>
          </a:p>
          <a:p>
            <a:pPr marL="914400" lvl="1" indent="-514350"/>
            <a:r>
              <a:rPr lang="en-US" dirty="0"/>
              <a:t>We cannot simply trust some third-party service provider to store our company-sensitive and confidential data. </a:t>
            </a:r>
          </a:p>
          <a:p>
            <a:pPr marL="914400" lvl="1" indent="-514350"/>
            <a:r>
              <a:rPr lang="en-US" dirty="0"/>
              <a:t>The end user should be careful while selecting the </a:t>
            </a:r>
            <a:r>
              <a:rPr lang="en-US" dirty="0" err="1"/>
              <a:t>SaaS</a:t>
            </a:r>
            <a:r>
              <a:rPr lang="en-US" dirty="0"/>
              <a:t> provider to avoid unnecessary data loss. </a:t>
            </a:r>
          </a:p>
          <a:p>
            <a:pPr marL="514350" indent="-514350">
              <a:buFont typeface="+mj-lt"/>
              <a:buAutoNum type="arabicPeriod"/>
            </a:pPr>
            <a:endParaRPr lang="en-US" dirty="0"/>
          </a:p>
          <a:p>
            <a:pPr marL="514350" indent="-514350">
              <a:buFont typeface="+mj-lt"/>
              <a:buAutoNum type="arabicPeriod"/>
            </a:pPr>
            <a:r>
              <a:rPr lang="en-US" dirty="0"/>
              <a:t>Connectivity requirements: </a:t>
            </a:r>
          </a:p>
          <a:p>
            <a:pPr marL="914400" lvl="1" indent="-514350"/>
            <a:r>
              <a:rPr lang="en-US" dirty="0" err="1"/>
              <a:t>SaaS</a:t>
            </a:r>
            <a:r>
              <a:rPr lang="en-US" dirty="0"/>
              <a:t> applications require Internet connectivity for accessing it. Sometimes, the end user’s Internet connectivity might be very slow. </a:t>
            </a:r>
          </a:p>
          <a:p>
            <a:pPr marL="914400" lvl="1" indent="-514350"/>
            <a:r>
              <a:rPr lang="en-US" dirty="0"/>
              <a:t>In such situations, the user cannot access the services with ease. </a:t>
            </a:r>
          </a:p>
          <a:p>
            <a:pPr marL="914400" lvl="1" indent="-514350"/>
            <a:r>
              <a:rPr lang="en-US" dirty="0"/>
              <a:t>The dependency on high-speed Internet connection is a major problem in </a:t>
            </a:r>
            <a:r>
              <a:rPr lang="en-US" dirty="0" err="1"/>
              <a:t>SaaS</a:t>
            </a:r>
            <a:r>
              <a:rPr lang="en-US" dirty="0"/>
              <a:t> applications. </a:t>
            </a:r>
            <a:endParaRPr lang="en-US" b="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3124200"/>
          </a:xfrm>
        </p:spPr>
        <p:txBody>
          <a:bodyPr>
            <a:normAutofit lnSpcReduction="10000"/>
          </a:bodyPr>
          <a:lstStyle/>
          <a:p>
            <a:pPr marL="514350" indent="-514350">
              <a:buFont typeface="+mj-lt"/>
              <a:buAutoNum type="arabicPeriod" startAt="3"/>
            </a:pPr>
            <a:r>
              <a:rPr lang="en-US" dirty="0"/>
              <a:t>Loss of control: </a:t>
            </a:r>
          </a:p>
          <a:p>
            <a:pPr marL="914400" lvl="1" indent="-514350"/>
            <a:r>
              <a:rPr lang="en-US" dirty="0"/>
              <a:t>Since the data are stored in a third-party and off premise location, the end user does not have any control over the data. </a:t>
            </a:r>
          </a:p>
          <a:p>
            <a:pPr marL="914400" lvl="1" indent="-514350"/>
            <a:r>
              <a:rPr lang="en-US" dirty="0"/>
              <a:t>The degree of control over the </a:t>
            </a:r>
            <a:r>
              <a:rPr lang="en-US" dirty="0" err="1"/>
              <a:t>SaaS</a:t>
            </a:r>
            <a:r>
              <a:rPr lang="en-US" dirty="0"/>
              <a:t> application and data is lesser than the on-premise application.</a:t>
            </a:r>
            <a:endParaRPr lang="en-US" b="1" dirty="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Cloud Service Models</a:t>
            </a:r>
          </a:p>
        </p:txBody>
      </p:sp>
      <p:sp>
        <p:nvSpPr>
          <p:cNvPr id="3" name="Content Placeholder 2"/>
          <p:cNvSpPr>
            <a:spLocks noGrp="1"/>
          </p:cNvSpPr>
          <p:nvPr>
            <p:ph idx="1"/>
          </p:nvPr>
        </p:nvSpPr>
        <p:spPr>
          <a:xfrm>
            <a:off x="457200" y="1828800"/>
            <a:ext cx="8229600" cy="4267200"/>
          </a:xfrm>
        </p:spPr>
        <p:txBody>
          <a:bodyPr>
            <a:normAutofit fontScale="70000" lnSpcReduction="20000"/>
          </a:bodyPr>
          <a:lstStyle/>
          <a:p>
            <a:r>
              <a:rPr lang="en-US" dirty="0"/>
              <a:t>The basic cloud services such as </a:t>
            </a:r>
            <a:r>
              <a:rPr lang="en-US" dirty="0" err="1"/>
              <a:t>IaaS</a:t>
            </a:r>
            <a:r>
              <a:rPr lang="en-US" dirty="0"/>
              <a:t>, </a:t>
            </a:r>
            <a:r>
              <a:rPr lang="en-US" dirty="0" err="1"/>
              <a:t>PaaS</a:t>
            </a:r>
            <a:r>
              <a:rPr lang="en-US" dirty="0"/>
              <a:t>, and </a:t>
            </a:r>
            <a:r>
              <a:rPr lang="en-US" dirty="0" err="1"/>
              <a:t>SaaS</a:t>
            </a:r>
            <a:r>
              <a:rPr lang="en-US" dirty="0"/>
              <a:t> are widely used by many individual and start-up companies. </a:t>
            </a:r>
          </a:p>
          <a:p>
            <a:r>
              <a:rPr lang="en-US" dirty="0"/>
              <a:t>Now, cloud computing becomes the dominant technology that drives the IT world. </a:t>
            </a:r>
          </a:p>
          <a:p>
            <a:r>
              <a:rPr lang="en-US" dirty="0"/>
              <a:t>Because of the extensive use of basic cloud services, the end users realize the importance and benefits of specific services such as network, storage, and database. </a:t>
            </a:r>
          </a:p>
          <a:p>
            <a:r>
              <a:rPr lang="en-US" dirty="0"/>
              <a:t>The basic cloud service models are the unified models that contain multiple services in it. </a:t>
            </a:r>
          </a:p>
          <a:p>
            <a:r>
              <a:rPr lang="en-US" dirty="0"/>
              <a:t>Now, the end users’ expectation changed, and they are expecting the individual services to be offered by service providers. </a:t>
            </a:r>
          </a:p>
          <a:p>
            <a:r>
              <a:rPr lang="en-US" dirty="0"/>
              <a:t>This makes most of the service providers to think about the separate services that meet end user requirements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70000" lnSpcReduction="20000"/>
          </a:bodyPr>
          <a:lstStyle/>
          <a:p>
            <a:r>
              <a:rPr lang="en-US" dirty="0"/>
              <a:t>Many service providers already started offering separate services such as network, desktop, database, and storage on demand as given in the following: </a:t>
            </a:r>
          </a:p>
          <a:p>
            <a:endParaRPr lang="en-US" dirty="0"/>
          </a:p>
          <a:p>
            <a:pPr marL="514350" indent="-514350">
              <a:buFont typeface="+mj-lt"/>
              <a:buAutoNum type="arabicPeriod"/>
            </a:pPr>
            <a:r>
              <a:rPr lang="en-US" dirty="0" err="1"/>
              <a:t>NaaS</a:t>
            </a:r>
            <a:r>
              <a:rPr lang="en-US" dirty="0"/>
              <a:t>:</a:t>
            </a:r>
          </a:p>
          <a:p>
            <a:pPr marL="914400" lvl="1" indent="-514350"/>
            <a:r>
              <a:rPr lang="en-US" dirty="0"/>
              <a:t>It is an ability given to the end users to access virtual network services that are provided by the service provider. </a:t>
            </a:r>
          </a:p>
          <a:p>
            <a:pPr marL="914400" lvl="1" indent="-514350"/>
            <a:r>
              <a:rPr lang="en-US" dirty="0"/>
              <a:t>Like other cloud service models, </a:t>
            </a:r>
            <a:r>
              <a:rPr lang="en-US" dirty="0" err="1"/>
              <a:t>NaaS</a:t>
            </a:r>
            <a:r>
              <a:rPr lang="en-US" dirty="0"/>
              <a:t> is also a business model for delivering virtual network services over the Internet on a pay-per-use basis. </a:t>
            </a:r>
          </a:p>
          <a:p>
            <a:pPr marL="914400" lvl="1" indent="-514350"/>
            <a:r>
              <a:rPr lang="en-US" dirty="0"/>
              <a:t>In on-premise data center, the IT industries spent a lot of money to buy network hardware to manage in-house networks. </a:t>
            </a:r>
          </a:p>
          <a:p>
            <a:pPr marL="914400" lvl="1" indent="-514350"/>
            <a:r>
              <a:rPr lang="en-US" dirty="0"/>
              <a:t>But, cloud computing changes networking services into a utility-based service. </a:t>
            </a:r>
          </a:p>
          <a:p>
            <a:pPr marL="914400" lvl="1" indent="-514350"/>
            <a:r>
              <a:rPr lang="en-US" dirty="0" err="1"/>
              <a:t>NaaS</a:t>
            </a:r>
            <a:r>
              <a:rPr lang="en-US" dirty="0"/>
              <a:t> allows network architects to create virtual networks, virtual network interface cards (NICs), virtual routers, virtual switches, and other networking components. </a:t>
            </a:r>
          </a:p>
          <a:p>
            <a:pPr marL="914400" lvl="1" indent="-514350"/>
            <a:r>
              <a:rPr lang="en-US" dirty="0"/>
              <a:t>Additionally, it allows the network architect to deploy custom routing protocols and enables the design of efficient in-network services, such as data aggregation, stream processing, and caching. </a:t>
            </a:r>
          </a:p>
          <a:p>
            <a:pPr marL="914400" lvl="1" indent="-514350"/>
            <a:r>
              <a:rPr lang="en-US" dirty="0"/>
              <a:t>Some of the popular services provided by </a:t>
            </a:r>
            <a:r>
              <a:rPr lang="en-US" dirty="0" err="1"/>
              <a:t>NaaS</a:t>
            </a:r>
            <a:r>
              <a:rPr lang="en-US" dirty="0"/>
              <a:t> include virtual private network (VPN), bandwidth on demand (</a:t>
            </a:r>
            <a:r>
              <a:rPr lang="en-US" dirty="0" err="1"/>
              <a:t>BoD</a:t>
            </a:r>
            <a:r>
              <a:rPr lang="en-US" dirty="0"/>
              <a:t>), and mobile network virtualization.</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70000" lnSpcReduction="20000"/>
          </a:bodyPr>
          <a:lstStyle/>
          <a:p>
            <a:pPr marL="514350" indent="-514350">
              <a:buFont typeface="+mj-lt"/>
              <a:buAutoNum type="arabicPeriod" startAt="2"/>
            </a:pPr>
            <a:r>
              <a:rPr lang="en-US" dirty="0"/>
              <a:t>Desktop as a Service (</a:t>
            </a:r>
            <a:r>
              <a:rPr lang="en-US" dirty="0" err="1"/>
              <a:t>DEaaS</a:t>
            </a:r>
            <a:r>
              <a:rPr lang="en-US" dirty="0"/>
              <a:t>) </a:t>
            </a:r>
          </a:p>
          <a:p>
            <a:pPr lvl="1"/>
            <a:r>
              <a:rPr lang="en-US" dirty="0"/>
              <a:t>It is an ability given to the end users to use desktop virtualization without buying and managing their own infrastructure. </a:t>
            </a:r>
          </a:p>
          <a:p>
            <a:pPr lvl="1"/>
            <a:r>
              <a:rPr lang="en-US" dirty="0" err="1"/>
              <a:t>DEaaS</a:t>
            </a:r>
            <a:r>
              <a:rPr lang="en-US" dirty="0"/>
              <a:t> is a pay-per-use cloud service delivery model in which the service provider manages the back-end responsibilities of data storage, backup, security, and upgrades. </a:t>
            </a:r>
          </a:p>
          <a:p>
            <a:pPr lvl="1"/>
            <a:r>
              <a:rPr lang="en-US" dirty="0"/>
              <a:t>The end users are responsible for managing their own desktop images, applications, and security. </a:t>
            </a:r>
          </a:p>
          <a:p>
            <a:pPr lvl="1"/>
            <a:r>
              <a:rPr lang="en-US" dirty="0"/>
              <a:t>Accessing the virtual desktop provided by the </a:t>
            </a:r>
            <a:r>
              <a:rPr lang="en-US" dirty="0" err="1"/>
              <a:t>DEaaS</a:t>
            </a:r>
            <a:r>
              <a:rPr lang="en-US" dirty="0"/>
              <a:t> provider is device, location, and network independent. </a:t>
            </a:r>
          </a:p>
          <a:p>
            <a:pPr lvl="1"/>
            <a:r>
              <a:rPr lang="en-US" dirty="0" err="1"/>
              <a:t>DEaaS</a:t>
            </a:r>
            <a:r>
              <a:rPr lang="en-US" dirty="0"/>
              <a:t> services are simple to deploy, are highly secure, and produce better experience on almost all devices.</a:t>
            </a:r>
          </a:p>
          <a:p>
            <a:pPr lvl="1"/>
            <a:endParaRPr lang="en-US" dirty="0"/>
          </a:p>
          <a:p>
            <a:pPr marL="514350" indent="-514350">
              <a:buFont typeface="+mj-lt"/>
              <a:buAutoNum type="arabicPeriod" startAt="3"/>
            </a:pPr>
            <a:r>
              <a:rPr lang="en-US" dirty="0" err="1"/>
              <a:t>STaaS</a:t>
            </a:r>
            <a:endParaRPr lang="en-US" dirty="0"/>
          </a:p>
          <a:p>
            <a:pPr marL="914400" lvl="1" indent="-514350"/>
            <a:r>
              <a:rPr lang="en-US" dirty="0"/>
              <a:t>It is an ability given to the end users to store the data on the storage services provided by the service provider. </a:t>
            </a:r>
          </a:p>
          <a:p>
            <a:pPr marL="914400" lvl="1" indent="-514350"/>
            <a:r>
              <a:rPr lang="en-US" dirty="0" err="1"/>
              <a:t>STaaS</a:t>
            </a:r>
            <a:r>
              <a:rPr lang="en-US" dirty="0"/>
              <a:t> allows the end users to access the files at any time from any place. </a:t>
            </a:r>
          </a:p>
          <a:p>
            <a:pPr marL="914400" lvl="1" indent="-514350"/>
            <a:r>
              <a:rPr lang="en-US" dirty="0"/>
              <a:t>The </a:t>
            </a:r>
            <a:r>
              <a:rPr lang="en-US" dirty="0" err="1"/>
              <a:t>STaaS</a:t>
            </a:r>
            <a:r>
              <a:rPr lang="en-US" dirty="0"/>
              <a:t> provider provides the virtual storage that is abstracted from the physical storage of any cloud data center</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77500" lnSpcReduction="20000"/>
          </a:bodyPr>
          <a:lstStyle/>
          <a:p>
            <a:pPr lvl="1"/>
            <a:r>
              <a:rPr lang="en-US" dirty="0" err="1"/>
              <a:t>STaaS</a:t>
            </a:r>
            <a:r>
              <a:rPr lang="en-US" dirty="0"/>
              <a:t> is also a cloud business model that is delivered as a utility. </a:t>
            </a:r>
          </a:p>
          <a:p>
            <a:pPr lvl="1"/>
            <a:r>
              <a:rPr lang="en-US" dirty="0"/>
              <a:t>Here, the customers can rent the storage from the </a:t>
            </a:r>
            <a:r>
              <a:rPr lang="en-US" dirty="0" err="1"/>
              <a:t>STaaS</a:t>
            </a:r>
            <a:r>
              <a:rPr lang="en-US" dirty="0"/>
              <a:t> provider. </a:t>
            </a:r>
          </a:p>
          <a:p>
            <a:pPr lvl="1"/>
            <a:r>
              <a:rPr lang="en-US" dirty="0" err="1"/>
              <a:t>STaaS</a:t>
            </a:r>
            <a:r>
              <a:rPr lang="en-US" dirty="0"/>
              <a:t> is commonly used as a backup storage for efficient disaster recovery. </a:t>
            </a:r>
          </a:p>
          <a:p>
            <a:endParaRPr lang="en-US" dirty="0"/>
          </a:p>
          <a:p>
            <a:pPr marL="514350" indent="-514350">
              <a:buFont typeface="+mj-lt"/>
              <a:buAutoNum type="arabicPeriod" startAt="4"/>
            </a:pPr>
            <a:r>
              <a:rPr lang="en-US" dirty="0" err="1"/>
              <a:t>DBaaS</a:t>
            </a:r>
            <a:r>
              <a:rPr lang="en-US" dirty="0"/>
              <a:t> </a:t>
            </a:r>
          </a:p>
          <a:p>
            <a:pPr lvl="1"/>
            <a:r>
              <a:rPr lang="en-US" dirty="0"/>
              <a:t>It is an ability given to the end users to access the database service without the need to install and maintain it.</a:t>
            </a:r>
          </a:p>
          <a:p>
            <a:pPr lvl="1"/>
            <a:r>
              <a:rPr lang="en-US" dirty="0"/>
              <a:t>The service provider is responsible for installing and maintaining the databases. </a:t>
            </a:r>
          </a:p>
          <a:p>
            <a:pPr lvl="1"/>
            <a:r>
              <a:rPr lang="en-US" dirty="0"/>
              <a:t>The end users can directly access the services and can pay according to their usage. </a:t>
            </a:r>
          </a:p>
          <a:p>
            <a:pPr lvl="1"/>
            <a:r>
              <a:rPr lang="en-US" dirty="0" err="1"/>
              <a:t>DBaaS</a:t>
            </a:r>
            <a:r>
              <a:rPr lang="en-US" dirty="0"/>
              <a:t> automates the database administration process. </a:t>
            </a:r>
          </a:p>
          <a:p>
            <a:pPr lvl="1"/>
            <a:r>
              <a:rPr lang="en-US" dirty="0"/>
              <a:t>The end users can access the database services through any API or web UIs provided by the service provider. </a:t>
            </a:r>
          </a:p>
          <a:p>
            <a:pPr lvl="1"/>
            <a:r>
              <a:rPr lang="en-US" dirty="0"/>
              <a:t>The </a:t>
            </a:r>
            <a:r>
              <a:rPr lang="en-US" dirty="0" err="1"/>
              <a:t>DBaaS</a:t>
            </a:r>
            <a:r>
              <a:rPr lang="en-US" dirty="0"/>
              <a:t> eases the database administration process. </a:t>
            </a:r>
          </a:p>
          <a:p>
            <a:pPr lvl="1"/>
            <a:r>
              <a:rPr lang="en-US" dirty="0"/>
              <a:t>Popular examples of </a:t>
            </a:r>
            <a:r>
              <a:rPr lang="en-US" dirty="0" err="1"/>
              <a:t>DBaaS</a:t>
            </a:r>
            <a:r>
              <a:rPr lang="en-US" dirty="0"/>
              <a:t> include </a:t>
            </a:r>
            <a:r>
              <a:rPr lang="en-US" dirty="0" err="1"/>
              <a:t>SimpleDB</a:t>
            </a:r>
            <a:r>
              <a:rPr lang="en-US" dirty="0"/>
              <a:t>, </a:t>
            </a:r>
            <a:r>
              <a:rPr lang="en-US" dirty="0" err="1"/>
              <a:t>DynamoDB</a:t>
            </a:r>
            <a:r>
              <a:rPr lang="en-US" dirty="0"/>
              <a:t>, </a:t>
            </a:r>
            <a:r>
              <a:rPr lang="en-US" dirty="0" err="1"/>
              <a:t>MongoDB</a:t>
            </a:r>
            <a:r>
              <a:rPr lang="en-US" dirty="0"/>
              <a:t> as a Service, GAE </a:t>
            </a:r>
            <a:r>
              <a:rPr lang="en-US" dirty="0" err="1"/>
              <a:t>datastore</a:t>
            </a:r>
            <a:r>
              <a:rPr lang="en-US" dirty="0"/>
              <a:t>, and </a:t>
            </a:r>
            <a:r>
              <a:rPr lang="en-US" dirty="0" err="1"/>
              <a:t>ScaleDB</a:t>
            </a:r>
            <a:r>
              <a:rPr lang="en-US" dirty="0"/>
              <a:t>.</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610600" cy="6096000"/>
          </a:xfrm>
        </p:spPr>
        <p:txBody>
          <a:bodyPr>
            <a:normAutofit fontScale="77500" lnSpcReduction="20000"/>
          </a:bodyPr>
          <a:lstStyle/>
          <a:p>
            <a:pPr marL="514350" indent="-514350">
              <a:buFont typeface="+mj-lt"/>
              <a:buAutoNum type="arabicPeriod" startAt="5"/>
            </a:pPr>
            <a:r>
              <a:rPr lang="en-US" dirty="0"/>
              <a:t>Data as a Service (</a:t>
            </a:r>
            <a:r>
              <a:rPr lang="en-US" dirty="0" err="1"/>
              <a:t>DaaS</a:t>
            </a:r>
            <a:r>
              <a:rPr lang="en-US" dirty="0"/>
              <a:t>) </a:t>
            </a:r>
          </a:p>
          <a:p>
            <a:pPr marL="914400" lvl="1" indent="-514350"/>
            <a:r>
              <a:rPr lang="en-US" dirty="0"/>
              <a:t>It is an ability given to the end users to access the data that are provided by the service provider over the Internet. </a:t>
            </a:r>
          </a:p>
          <a:p>
            <a:pPr marL="914400" lvl="1" indent="-514350"/>
            <a:r>
              <a:rPr lang="en-US" dirty="0" err="1"/>
              <a:t>DaaS</a:t>
            </a:r>
            <a:r>
              <a:rPr lang="en-US" dirty="0"/>
              <a:t> provides data on demand. </a:t>
            </a:r>
          </a:p>
          <a:p>
            <a:pPr marL="914400" lvl="1" indent="-514350"/>
            <a:r>
              <a:rPr lang="en-US" dirty="0"/>
              <a:t>The data may include text, images, sounds, and videos. </a:t>
            </a:r>
            <a:r>
              <a:rPr lang="en-US" dirty="0" err="1"/>
              <a:t>DaaS</a:t>
            </a:r>
            <a:r>
              <a:rPr lang="en-US" dirty="0"/>
              <a:t> is closely related to other cloud service models such as </a:t>
            </a:r>
            <a:r>
              <a:rPr lang="en-US" dirty="0" err="1"/>
              <a:t>SaaS</a:t>
            </a:r>
            <a:r>
              <a:rPr lang="en-US" dirty="0"/>
              <a:t> and </a:t>
            </a:r>
            <a:r>
              <a:rPr lang="en-US" dirty="0" err="1"/>
              <a:t>STaaS</a:t>
            </a:r>
            <a:r>
              <a:rPr lang="en-US" dirty="0"/>
              <a:t>. </a:t>
            </a:r>
          </a:p>
          <a:p>
            <a:pPr marL="914400" lvl="1" indent="-514350"/>
            <a:r>
              <a:rPr lang="en-US" dirty="0" err="1"/>
              <a:t>DaaS</a:t>
            </a:r>
            <a:r>
              <a:rPr lang="en-US" dirty="0"/>
              <a:t> can be easily integrated with </a:t>
            </a:r>
            <a:r>
              <a:rPr lang="en-US" dirty="0" err="1"/>
              <a:t>SaaS</a:t>
            </a:r>
            <a:r>
              <a:rPr lang="en-US" dirty="0"/>
              <a:t> or </a:t>
            </a:r>
            <a:r>
              <a:rPr lang="en-US" dirty="0" err="1"/>
              <a:t>STaaS</a:t>
            </a:r>
            <a:r>
              <a:rPr lang="en-US" dirty="0"/>
              <a:t> for providing the composite service. </a:t>
            </a:r>
          </a:p>
          <a:p>
            <a:pPr marL="914400" lvl="1" indent="-514350"/>
            <a:r>
              <a:rPr lang="en-US" dirty="0" err="1"/>
              <a:t>DaaS</a:t>
            </a:r>
            <a:r>
              <a:rPr lang="en-US" dirty="0"/>
              <a:t> is highly used in geography data services and financial data services. </a:t>
            </a:r>
          </a:p>
          <a:p>
            <a:pPr marL="914400" lvl="1" indent="-514350"/>
            <a:r>
              <a:rPr lang="en-US" dirty="0"/>
              <a:t>The advantages of </a:t>
            </a:r>
            <a:r>
              <a:rPr lang="en-US" dirty="0" err="1"/>
              <a:t>DaaS</a:t>
            </a:r>
            <a:r>
              <a:rPr lang="en-US" dirty="0"/>
              <a:t> include agility, cost effectiveness, and data quality. </a:t>
            </a:r>
          </a:p>
          <a:p>
            <a:pPr marL="514350" indent="-514350">
              <a:buFont typeface="+mj-lt"/>
              <a:buAutoNum type="arabicPeriod" startAt="5"/>
            </a:pPr>
            <a:endParaRPr lang="en-US" dirty="0"/>
          </a:p>
          <a:p>
            <a:pPr marL="514350" indent="-514350">
              <a:buFont typeface="+mj-lt"/>
              <a:buAutoNum type="arabicPeriod" startAt="5"/>
            </a:pPr>
            <a:r>
              <a:rPr lang="en-US" dirty="0" err="1"/>
              <a:t>SECaaS</a:t>
            </a:r>
            <a:endParaRPr lang="en-US" dirty="0"/>
          </a:p>
          <a:p>
            <a:pPr marL="914400" lvl="1" indent="-514350"/>
            <a:r>
              <a:rPr lang="en-US" dirty="0"/>
              <a:t>It is an ability given to the end user to access the security service provided by the service provider on a pay-per-use basis. </a:t>
            </a:r>
          </a:p>
          <a:p>
            <a:pPr marL="914400" lvl="1" indent="-514350"/>
            <a:r>
              <a:rPr lang="en-US" dirty="0"/>
              <a:t>In </a:t>
            </a:r>
            <a:r>
              <a:rPr lang="en-US" dirty="0" err="1"/>
              <a:t>SECaaS</a:t>
            </a:r>
            <a:r>
              <a:rPr lang="en-US" dirty="0"/>
              <a:t>, the service provider integrates their security services to benefit the end users.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10000"/>
          </a:bodyPr>
          <a:lstStyle/>
          <a:p>
            <a:pPr lvl="1"/>
            <a:r>
              <a:rPr lang="en-US" dirty="0"/>
              <a:t>Generally, </a:t>
            </a:r>
            <a:r>
              <a:rPr lang="en-US" dirty="0" err="1"/>
              <a:t>SaaS</a:t>
            </a:r>
            <a:r>
              <a:rPr lang="en-US" dirty="0"/>
              <a:t> services are hosted in service provider– managed or service provider–hosted cloud infrastructure. </a:t>
            </a:r>
          </a:p>
          <a:p>
            <a:pPr lvl="1"/>
            <a:r>
              <a:rPr lang="en-US" dirty="0"/>
              <a:t>The end users can access the services from any thin clients or web browsers. </a:t>
            </a:r>
          </a:p>
          <a:p>
            <a:pPr lvl="1"/>
            <a:r>
              <a:rPr lang="en-US" dirty="0"/>
              <a:t>Some of the popular </a:t>
            </a:r>
            <a:r>
              <a:rPr lang="en-US" dirty="0" err="1"/>
              <a:t>SaaS</a:t>
            </a:r>
            <a:r>
              <a:rPr lang="en-US" dirty="0"/>
              <a:t> providers include Saleforce.com, Google Apps, and Microsoft office 365.</a:t>
            </a:r>
          </a:p>
          <a:p>
            <a:endParaRPr lang="en-US" dirty="0"/>
          </a:p>
          <a:p>
            <a:r>
              <a:rPr lang="en-US" dirty="0"/>
              <a:t>The different cloud service models target different audiences. </a:t>
            </a:r>
          </a:p>
          <a:p>
            <a:r>
              <a:rPr lang="en-US" dirty="0"/>
              <a:t>For example, the </a:t>
            </a:r>
            <a:r>
              <a:rPr lang="en-US" dirty="0" err="1"/>
              <a:t>IaaS</a:t>
            </a:r>
            <a:r>
              <a:rPr lang="en-US" dirty="0"/>
              <a:t> model targets the information technology (IT) architects, </a:t>
            </a:r>
            <a:r>
              <a:rPr lang="en-US" dirty="0" err="1"/>
              <a:t>PaaS</a:t>
            </a:r>
            <a:r>
              <a:rPr lang="en-US" dirty="0"/>
              <a:t> targets the developers, and </a:t>
            </a:r>
            <a:r>
              <a:rPr lang="en-US" dirty="0" err="1"/>
              <a:t>SaaS</a:t>
            </a:r>
            <a:r>
              <a:rPr lang="en-US" dirty="0"/>
              <a:t> targets the end users. </a:t>
            </a:r>
          </a:p>
          <a:p>
            <a:r>
              <a:rPr lang="en-US" dirty="0"/>
              <a:t>Based on the services subscribed, the responsibility of the targeted audience may vary as shown in Figure 5.2.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77500" lnSpcReduction="20000"/>
          </a:bodyPr>
          <a:lstStyle/>
          <a:p>
            <a:pPr lvl="1"/>
            <a:r>
              <a:rPr lang="en-US" dirty="0"/>
              <a:t>Generally, the </a:t>
            </a:r>
            <a:r>
              <a:rPr lang="en-US" dirty="0" err="1"/>
              <a:t>SECaaS</a:t>
            </a:r>
            <a:r>
              <a:rPr lang="en-US" dirty="0"/>
              <a:t> includes authentication, antivirus, antimalware/spyware, intrusion detection, and security event management. </a:t>
            </a:r>
          </a:p>
          <a:p>
            <a:pPr lvl="1"/>
            <a:r>
              <a:rPr lang="en-US" dirty="0"/>
              <a:t>The security services provided by the </a:t>
            </a:r>
            <a:r>
              <a:rPr lang="en-US" dirty="0" err="1"/>
              <a:t>SECaaS</a:t>
            </a:r>
            <a:r>
              <a:rPr lang="en-US" dirty="0"/>
              <a:t> providers are typically used for securing the on-premise or in-house infrastructure and applications. </a:t>
            </a:r>
          </a:p>
          <a:p>
            <a:pPr lvl="1"/>
            <a:r>
              <a:rPr lang="en-US" dirty="0"/>
              <a:t>Some of the </a:t>
            </a:r>
            <a:r>
              <a:rPr lang="en-US" dirty="0" err="1"/>
              <a:t>SECaaS</a:t>
            </a:r>
            <a:r>
              <a:rPr lang="en-US" dirty="0"/>
              <a:t> providers include Cisco, McAfee, Panda Software, Symantec, Trend Micro, and VeriSign. </a:t>
            </a:r>
          </a:p>
          <a:p>
            <a:endParaRPr lang="en-US" dirty="0"/>
          </a:p>
          <a:p>
            <a:pPr marL="514350" indent="-514350">
              <a:buFont typeface="+mj-lt"/>
              <a:buAutoNum type="arabicPeriod" startAt="7"/>
            </a:pPr>
            <a:r>
              <a:rPr lang="en-US" dirty="0" err="1"/>
              <a:t>IDaaS</a:t>
            </a:r>
            <a:endParaRPr lang="en-US" dirty="0"/>
          </a:p>
          <a:p>
            <a:pPr lvl="1"/>
            <a:r>
              <a:rPr lang="en-US" dirty="0"/>
              <a:t>It is an ability given to the end users to access the authentication infrastructure that is managed and provided by the third-party service provider. </a:t>
            </a:r>
          </a:p>
          <a:p>
            <a:pPr lvl="1"/>
            <a:r>
              <a:rPr lang="en-US" dirty="0"/>
              <a:t>The end user of </a:t>
            </a:r>
            <a:r>
              <a:rPr lang="en-US" dirty="0" err="1"/>
              <a:t>IDaaS</a:t>
            </a:r>
            <a:r>
              <a:rPr lang="en-US" dirty="0"/>
              <a:t> is typically an organization or enterprise. </a:t>
            </a:r>
          </a:p>
          <a:p>
            <a:pPr lvl="1"/>
            <a:r>
              <a:rPr lang="en-US" dirty="0"/>
              <a:t>Using </a:t>
            </a:r>
            <a:r>
              <a:rPr lang="en-US" dirty="0" err="1"/>
              <a:t>IDaaS</a:t>
            </a:r>
            <a:r>
              <a:rPr lang="en-US" dirty="0"/>
              <a:t> services, any organization can easily manage their employees’ identity without any additional overhead. </a:t>
            </a:r>
          </a:p>
          <a:p>
            <a:pPr lvl="1"/>
            <a:r>
              <a:rPr lang="en-US" dirty="0"/>
              <a:t>Generally, </a:t>
            </a:r>
            <a:r>
              <a:rPr lang="en-US" dirty="0" err="1"/>
              <a:t>IDaaS</a:t>
            </a:r>
            <a:r>
              <a:rPr lang="en-US" dirty="0"/>
              <a:t> includes directory services, federated services, registration, authentication services, risk and event monitoring, single sign-on services, and identity and profile management.</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77500" lnSpcReduction="20000"/>
          </a:bodyPr>
          <a:lstStyle/>
          <a:p>
            <a:r>
              <a:rPr lang="en-US" dirty="0"/>
              <a:t>The different new service models discussed in this section emerged after the introduction of cloud computing. </a:t>
            </a:r>
          </a:p>
          <a:p>
            <a:r>
              <a:rPr lang="en-US" dirty="0"/>
              <a:t>This field still evolves and introduces new service models based on the end user’s needs. </a:t>
            </a:r>
          </a:p>
          <a:p>
            <a:r>
              <a:rPr lang="en-US" dirty="0"/>
              <a:t>Many researchers from industry and academia already started introducing their innovative idea to take cloud computing to the next level. </a:t>
            </a:r>
          </a:p>
          <a:p>
            <a:r>
              <a:rPr lang="en-US" dirty="0"/>
              <a:t>Apart from the service models discussed in this chapter, cloud computing researchers are thinking to add more service models. </a:t>
            </a:r>
          </a:p>
          <a:p>
            <a:r>
              <a:rPr lang="en-US" dirty="0"/>
              <a:t>Now, cloud computing moves to the scenario where everything can be given as a service. </a:t>
            </a:r>
          </a:p>
          <a:p>
            <a:r>
              <a:rPr lang="en-US" dirty="0"/>
              <a:t>This can be termed as Everything as a Service (</a:t>
            </a:r>
            <a:r>
              <a:rPr lang="en-US" dirty="0" err="1"/>
              <a:t>XaaS</a:t>
            </a:r>
            <a:r>
              <a:rPr lang="en-US" dirty="0"/>
              <a:t>). In the future, we expect many new service models to achieve the goal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C4.1.JPG"/>
          <p:cNvPicPr>
            <a:picLocks noGrp="1" noChangeAspect="1"/>
          </p:cNvPicPr>
          <p:nvPr>
            <p:ph idx="1"/>
          </p:nvPr>
        </p:nvPicPr>
        <p:blipFill>
          <a:blip r:embed="rId2" cstate="print"/>
          <a:stretch>
            <a:fillRect/>
          </a:stretch>
        </p:blipFill>
        <p:spPr>
          <a:xfrm>
            <a:off x="0" y="914401"/>
            <a:ext cx="9099785" cy="51816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791200"/>
          </a:xfrm>
        </p:spPr>
        <p:txBody>
          <a:bodyPr>
            <a:normAutofit fontScale="85000" lnSpcReduction="10000"/>
          </a:bodyPr>
          <a:lstStyle/>
          <a:p>
            <a:r>
              <a:rPr lang="en-US" dirty="0"/>
              <a:t>In </a:t>
            </a:r>
            <a:r>
              <a:rPr lang="en-US" dirty="0" err="1"/>
              <a:t>IaaS</a:t>
            </a:r>
            <a:r>
              <a:rPr lang="en-US" dirty="0"/>
              <a:t>, the end users are responsible for maintaining the development platform and the application running on top of the underlying infrastructure. </a:t>
            </a:r>
          </a:p>
          <a:p>
            <a:r>
              <a:rPr lang="en-US" dirty="0"/>
              <a:t>The </a:t>
            </a:r>
            <a:r>
              <a:rPr lang="en-US" dirty="0" err="1"/>
              <a:t>IaaS</a:t>
            </a:r>
            <a:r>
              <a:rPr lang="en-US" dirty="0"/>
              <a:t> providers are responsible for maintaining the underlying hardware as shown in Figure 5.2a. </a:t>
            </a:r>
          </a:p>
          <a:p>
            <a:r>
              <a:rPr lang="en-US" dirty="0"/>
              <a:t>In </a:t>
            </a:r>
            <a:r>
              <a:rPr lang="en-US" dirty="0" err="1"/>
              <a:t>PaaS</a:t>
            </a:r>
            <a:r>
              <a:rPr lang="en-US" dirty="0"/>
              <a:t>, the end users are responsible for managing the application that they have developed. The underlying infrastructure will be maintained by the infrastructure provider as shown in Figure 5.2b. </a:t>
            </a:r>
          </a:p>
          <a:p>
            <a:r>
              <a:rPr lang="en-US" dirty="0"/>
              <a:t>In </a:t>
            </a:r>
            <a:r>
              <a:rPr lang="en-US" dirty="0" err="1"/>
              <a:t>SaaS</a:t>
            </a:r>
            <a:r>
              <a:rPr lang="en-US" dirty="0"/>
              <a:t>, the end user is free from maintaining the infrastructure, development platform, and application that they are using. </a:t>
            </a:r>
          </a:p>
          <a:p>
            <a:r>
              <a:rPr lang="en-US" dirty="0"/>
              <a:t>All the maintenance will be carried out by the </a:t>
            </a:r>
            <a:r>
              <a:rPr lang="en-US" dirty="0" err="1"/>
              <a:t>SaaS</a:t>
            </a:r>
            <a:r>
              <a:rPr lang="en-US" dirty="0"/>
              <a:t> providers as shown Figure 5.2c.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7572</Words>
  <Application>Microsoft Office PowerPoint</Application>
  <PresentationFormat>On-screen Show (4:3)</PresentationFormat>
  <Paragraphs>558</Paragraphs>
  <Slides>71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71</vt:i4>
      </vt:variant>
    </vt:vector>
  </HeadingPairs>
  <TitlesOfParts>
    <vt:vector size="74" baseType="lpstr">
      <vt:lpstr>Arial</vt:lpstr>
      <vt:lpstr>Calibri</vt:lpstr>
      <vt:lpstr>Office Theme</vt:lpstr>
      <vt:lpstr>Cloud Service Models </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Infrastructure as a Service</vt:lpstr>
      <vt:lpstr>PowerPoint Presentation</vt:lpstr>
      <vt:lpstr>PowerPoint Presentation</vt:lpstr>
      <vt:lpstr>PowerPoint Presentation</vt:lpstr>
      <vt:lpstr>PowerPoint Presentation</vt:lpstr>
      <vt:lpstr>Characteristics of IaaS</vt:lpstr>
      <vt:lpstr>PowerPoint Presentation</vt:lpstr>
      <vt:lpstr>PowerPoint Presentation</vt:lpstr>
      <vt:lpstr>Suitability of IaaS</vt:lpstr>
      <vt:lpstr>PowerPoint Presentation</vt:lpstr>
      <vt:lpstr>PowerPoint Presentation</vt:lpstr>
      <vt:lpstr>Pros and Cons of IaaS</vt:lpstr>
      <vt:lpstr>PowerPoint Presentation</vt:lpstr>
      <vt:lpstr>PowerPoint Presentation</vt:lpstr>
      <vt:lpstr>PowerPoint Presentation</vt:lpstr>
      <vt:lpstr>PowerPoint Presentation</vt:lpstr>
      <vt:lpstr>Platform as a Service</vt:lpstr>
      <vt:lpstr>PowerPoint Presentation</vt:lpstr>
      <vt:lpstr>PowerPoint Presentation</vt:lpstr>
      <vt:lpstr>PowerPoint Presentation</vt:lpstr>
      <vt:lpstr>PowerPoint Presentation</vt:lpstr>
      <vt:lpstr>PowerPoint Presentation</vt:lpstr>
      <vt:lpstr>Characteristics of PaaS</vt:lpstr>
      <vt:lpstr>PowerPoint Presentation</vt:lpstr>
      <vt:lpstr>PowerPoint Presentation</vt:lpstr>
      <vt:lpstr>Suitability of PaaS</vt:lpstr>
      <vt:lpstr>PowerPoint Presentation</vt:lpstr>
      <vt:lpstr>PowerPoint Presentation</vt:lpstr>
      <vt:lpstr>PowerPoint Presentation</vt:lpstr>
      <vt:lpstr>PowerPoint Presentation</vt:lpstr>
      <vt:lpstr>Pros and Cons of PaaS</vt:lpstr>
      <vt:lpstr>PowerPoint Presentation</vt:lpstr>
      <vt:lpstr>PowerPoint Presentation</vt:lpstr>
      <vt:lpstr>PowerPoint Presentation</vt:lpstr>
      <vt:lpstr>PowerPoint Presentation</vt:lpstr>
      <vt:lpstr>PowerPoint Presentation</vt:lpstr>
      <vt:lpstr>PowerPoint Presentation</vt:lpstr>
      <vt:lpstr>Software as a Service</vt:lpstr>
      <vt:lpstr>PowerPoint Presentation</vt:lpstr>
      <vt:lpstr>PowerPoint Presentation</vt:lpstr>
      <vt:lpstr>Characteristics of SaaS</vt:lpstr>
      <vt:lpstr>PowerPoint Presentation</vt:lpstr>
      <vt:lpstr>PowerPoint Presentation</vt:lpstr>
      <vt:lpstr>Suitability of SaaS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Cloud Service Models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KALAIVANI BALAMURUGAN</cp:lastModifiedBy>
  <cp:revision>67</cp:revision>
  <dcterms:created xsi:type="dcterms:W3CDTF">2019-10-24T17:14:21Z</dcterms:created>
  <dcterms:modified xsi:type="dcterms:W3CDTF">2023-02-05T14:15:41Z</dcterms:modified>
</cp:coreProperties>
</file>